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60" r:id="rId3"/>
    <p:sldId id="289" r:id="rId4"/>
    <p:sldId id="290" r:id="rId5"/>
    <p:sldId id="258" r:id="rId6"/>
    <p:sldId id="326" r:id="rId7"/>
    <p:sldId id="261" r:id="rId8"/>
    <p:sldId id="263" r:id="rId9"/>
    <p:sldId id="282" r:id="rId10"/>
    <p:sldId id="279" r:id="rId11"/>
    <p:sldId id="281" r:id="rId12"/>
    <p:sldId id="283" r:id="rId13"/>
    <p:sldId id="285" r:id="rId14"/>
    <p:sldId id="286" r:id="rId15"/>
    <p:sldId id="293" r:id="rId16"/>
    <p:sldId id="287" r:id="rId17"/>
    <p:sldId id="327" r:id="rId18"/>
    <p:sldId id="292" r:id="rId19"/>
    <p:sldId id="296" r:id="rId20"/>
    <p:sldId id="301" r:id="rId21"/>
    <p:sldId id="335" r:id="rId22"/>
    <p:sldId id="336" r:id="rId23"/>
    <p:sldId id="334" r:id="rId24"/>
    <p:sldId id="295" r:id="rId25"/>
    <p:sldId id="302" r:id="rId26"/>
    <p:sldId id="332" r:id="rId27"/>
    <p:sldId id="331" r:id="rId28"/>
    <p:sldId id="330" r:id="rId29"/>
    <p:sldId id="303" r:id="rId30"/>
    <p:sldId id="323" r:id="rId31"/>
    <p:sldId id="333" r:id="rId32"/>
    <p:sldId id="328" r:id="rId33"/>
    <p:sldId id="307" r:id="rId34"/>
    <p:sldId id="310" r:id="rId35"/>
    <p:sldId id="325" r:id="rId36"/>
    <p:sldId id="311" r:id="rId37"/>
    <p:sldId id="312" r:id="rId38"/>
    <p:sldId id="313" r:id="rId39"/>
    <p:sldId id="273" r:id="rId40"/>
    <p:sldId id="316" r:id="rId41"/>
    <p:sldId id="317" r:id="rId42"/>
    <p:sldId id="318" r:id="rId43"/>
    <p:sldId id="319" r:id="rId44"/>
    <p:sldId id="320" r:id="rId4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26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30AE296C-30FE-4DAD-BFDA-88D30714F4ED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077315D7-4CAF-45EE-8EB5-2722A2E333B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6054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67B34A49-BFBD-4BB5-8725-2BE2B09A9E01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2" y="4778376"/>
            <a:ext cx="5438775" cy="3908425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9752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2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42AC558A-043D-4056-B012-97FF1ABA096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835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582667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46A2B-3525-4C7B-9C7F-C7487F01ED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5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046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38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677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2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695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200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10" name="Picture 9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131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Picture 5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6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4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087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380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 descr="C:\Users\gert.WHEEL\Desktop\stripe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4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3" descr="Wheel new logo (600)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2" y="575945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396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EB7E9-32D9-4DE9-9946-E5AC1D3E3BBB}" type="datetimeFigureOut">
              <a:rPr lang="en-IE" smtClean="0"/>
              <a:t>25/01/2017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B6734-E7ED-46E8-A6D0-9D8FD3A4C78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4278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be/url?sa=i&amp;rct=j&amp;q=&amp;esrc=s&amp;source=images&amp;cd=&amp;cad=rja&amp;docid=693MAKMzwXJEnM&amp;tbnid=qmYBOiyn0UtXsM:&amp;ved=0CAUQjRw&amp;url=http://es.123rf.com/photo_23469555_bulbo-de-crecer-el-mundo-academico-la-educacion-el-conocimiento-el-exito-el-estudio-de-esta-imagen-e.html&amp;ei=9jrdUrvNII2W0QWzo4HwBg&amp;bvm=bv.59568121,d.ZGU&amp;psig=AFQjCNEu8tAIKC6yhYebWDO2SlnbJ5AO8A&amp;ust=1390316641060186" TargetMode="External"/><Relationship Id="rId3" Type="http://schemas.openxmlformats.org/officeDocument/2006/relationships/hyperlink" Target="http://www.google.be/imgres?imgurl=http://www.zoea.com/madrid1/wp-content/uploads/image/union-europea.png&amp;imgrefurl=http://www.zoea.com/madrid1/index.php/proyectos/&amp;usg=__1tU6EOJ1BkGcdoPkNVItKGxVgak=&amp;h=256&amp;w=256&amp;sz=57&amp;hl=fr&amp;start=13&amp;um=1&amp;itbs=1&amp;tbnid=WjcyvKkbYpKiAM:&amp;tbnh=111&amp;tbnw=111&amp;prev=/images?q=union+europea&amp;um=1&amp;hl=fr&amp;rlz=1R2SKPB_enBE330&amp;tbs=isch:1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www.google.be/imgres?imgurl=http://platea.pntic.mec.es/~jsanch14/puzzle.jpg&amp;imgrefurl=http://platea.pntic.mec.es/~jsanch14/88_04.htm&amp;h=2001&amp;w=2707&amp;sz=127&amp;tbnid=U4AgnDavWf0dTM:&amp;tbnh=111&amp;tbnw=150&amp;prev=/images?q=pieza+puzzle&amp;zoom=1&amp;q=pieza+puzzle&amp;usg=__6EjJZ57sOTaKEbl1h1sKyaTTcqw=&amp;sa=X&amp;ei=xK2ITfLcC4G2hAeL4divDg&amp;ved=0CC0Q9QEwAA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acea.ec.europa.eu/about-eacea/working-expert/call-for-expressions-interest-n%C2%B0-eacea201301_e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eacea.ec.europa.eu/sites/eacea-site/files/faq-europe-for-citizens-v2.pdf" TargetMode="External"/><Relationship Id="rId2" Type="http://schemas.openxmlformats.org/officeDocument/2006/relationships/hyperlink" Target="https://eacea.ec.europa.eu/PPMT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eacea.ec.europa.eu/sites/eacea-site/files/proposal-submission-user-guide_version-1-ka1-jmd-2014.pdf" TargetMode="External"/><Relationship Id="rId2" Type="http://schemas.openxmlformats.org/officeDocument/2006/relationships/hyperlink" Target="mailto:urope@wheel.ie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peforcitizens.ie/partner-requests.html" TargetMode="External"/><Relationship Id="rId2" Type="http://schemas.openxmlformats.org/officeDocument/2006/relationships/hyperlink" Target="mailto:Europe@wheel.i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inkedin.com/groups/8335855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justice/grants1/programmes-2014-2020/rec/index_en.htmhttp:/eur-lex.europa.eu/legal-content/EN/TXT/?qid=1397223391719&amp;uri=CELEX:32013R1381" TargetMode="External"/><Relationship Id="rId2" Type="http://schemas.openxmlformats.org/officeDocument/2006/relationships/hyperlink" Target="http://ec.europa.eu/europe2020/europe-2020-in-a-nutshell/targets/index_en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b="1" dirty="0" smtClean="0"/>
              <a:t>EU Funding Application Workshop</a:t>
            </a:r>
            <a:endParaRPr lang="en-I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i="1" dirty="0" smtClean="0"/>
              <a:t>Europe for Citizens Programme</a:t>
            </a:r>
          </a:p>
          <a:p>
            <a:r>
              <a:rPr lang="en-IE" i="1" dirty="0"/>
              <a:t>S</a:t>
            </a:r>
            <a:r>
              <a:rPr lang="en-IE" i="1" dirty="0" smtClean="0"/>
              <a:t>trand 2. Measure </a:t>
            </a:r>
            <a:r>
              <a:rPr lang="en-IE" i="1" dirty="0" smtClean="0"/>
              <a:t>1: Town Twinning</a:t>
            </a:r>
            <a:endParaRPr lang="en-IE" i="1" dirty="0" smtClean="0"/>
          </a:p>
          <a:p>
            <a:r>
              <a:rPr lang="en-IE" i="1" dirty="0" smtClean="0"/>
              <a:t>6 </a:t>
            </a:r>
            <a:r>
              <a:rPr lang="en-IE" i="1" smtClean="0"/>
              <a:t>February 2017 - Cork</a:t>
            </a:r>
            <a:endParaRPr lang="en-IE" i="1" dirty="0"/>
          </a:p>
        </p:txBody>
      </p:sp>
    </p:spTree>
    <p:extLst>
      <p:ext uri="{BB962C8B-B14F-4D97-AF65-F5344CB8AC3E}">
        <p14:creationId xmlns:p14="http://schemas.microsoft.com/office/powerpoint/2010/main" val="144511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For Example:  Europe for Citizens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a-DK" sz="3200" b="1" dirty="0" smtClean="0"/>
              <a:t>Led by DG Migration and Home Affairs</a:t>
            </a:r>
          </a:p>
          <a:p>
            <a:pPr marL="0" indent="0">
              <a:buNone/>
            </a:pPr>
            <a:r>
              <a:rPr lang="da-DK" sz="3200" b="1" dirty="0" smtClean="0"/>
              <a:t>Focusing on European Citizenship</a:t>
            </a:r>
          </a:p>
          <a:p>
            <a:pPr marL="0" indent="0">
              <a:buNone/>
            </a:pPr>
            <a:r>
              <a:rPr lang="da-DK" sz="3200" b="1" dirty="0" smtClean="0"/>
              <a:t>Programme </a:t>
            </a:r>
            <a:r>
              <a:rPr lang="da-DK" sz="3200" b="1" dirty="0"/>
              <a:t>Objectives</a:t>
            </a:r>
            <a:endParaRPr lang="en-GB" b="1" dirty="0"/>
          </a:p>
          <a:p>
            <a:pPr marL="285750" indent="-285750"/>
            <a:r>
              <a:rPr lang="en-GB" dirty="0"/>
              <a:t>To </a:t>
            </a:r>
            <a:r>
              <a:rPr lang="en-GB" b="1" dirty="0">
                <a:solidFill>
                  <a:srgbClr val="FF0000"/>
                </a:solidFill>
              </a:rPr>
              <a:t>contribute to citizens' understanding of the EU</a:t>
            </a:r>
            <a:r>
              <a:rPr lang="en-GB" b="1" dirty="0"/>
              <a:t>, </a:t>
            </a:r>
            <a:r>
              <a:rPr lang="en-GB" dirty="0"/>
              <a:t>its history and diversity</a:t>
            </a:r>
          </a:p>
          <a:p>
            <a:pPr marL="285750" indent="-285750"/>
            <a:r>
              <a:rPr lang="en-GB" dirty="0"/>
              <a:t>To</a:t>
            </a:r>
            <a:r>
              <a:rPr lang="en-GB" b="1" dirty="0"/>
              <a:t> </a:t>
            </a:r>
            <a:r>
              <a:rPr lang="en-GB" b="1" dirty="0">
                <a:solidFill>
                  <a:srgbClr val="7030A0"/>
                </a:solidFill>
              </a:rPr>
              <a:t>foster European citizenship</a:t>
            </a:r>
            <a:r>
              <a:rPr lang="en-GB" b="1" dirty="0">
                <a:solidFill>
                  <a:schemeClr val="accent4"/>
                </a:solidFill>
              </a:rPr>
              <a:t> </a:t>
            </a:r>
            <a:r>
              <a:rPr lang="en-GB" dirty="0"/>
              <a:t>and to</a:t>
            </a:r>
            <a:r>
              <a:rPr lang="en-GB" b="1" dirty="0"/>
              <a:t> </a:t>
            </a:r>
            <a:r>
              <a:rPr lang="en-GB" b="1" dirty="0">
                <a:solidFill>
                  <a:srgbClr val="7030A0"/>
                </a:solidFill>
              </a:rPr>
              <a:t>improve conditions for civic and democratic</a:t>
            </a:r>
            <a:r>
              <a:rPr lang="en-GB" b="1" dirty="0">
                <a:solidFill>
                  <a:schemeClr val="accent4"/>
                </a:solidFill>
              </a:rPr>
              <a:t> </a:t>
            </a:r>
            <a:r>
              <a:rPr lang="en-GB" dirty="0"/>
              <a:t>participation at EU level</a:t>
            </a:r>
          </a:p>
          <a:p>
            <a:pPr marL="285750" indent="-285750"/>
            <a:r>
              <a:rPr lang="en-GB" dirty="0" smtClean="0"/>
              <a:t>To</a:t>
            </a:r>
            <a:r>
              <a:rPr lang="en-GB" dirty="0"/>
              <a:t> </a:t>
            </a:r>
            <a:r>
              <a:rPr lang="en-GB" b="1" dirty="0">
                <a:solidFill>
                  <a:schemeClr val="accent5"/>
                </a:solidFill>
              </a:rPr>
              <a:t>encourage democratic participation</a:t>
            </a:r>
            <a:r>
              <a:rPr lang="en-GB" dirty="0"/>
              <a:t> of citizens at EU level, by developing citizens' understanding of the EU policy making-process and, by promoting opportunities for societal and intercultural engagement and volunteering at EU </a:t>
            </a:r>
            <a:r>
              <a:rPr lang="en-GB" dirty="0" smtClean="0"/>
              <a:t>level</a:t>
            </a:r>
          </a:p>
          <a:p>
            <a:pPr marL="285750" indent="-285750"/>
            <a:r>
              <a:rPr lang="en-GB" dirty="0"/>
              <a:t>To </a:t>
            </a:r>
            <a:r>
              <a:rPr lang="en-GB" b="1" dirty="0">
                <a:solidFill>
                  <a:schemeClr val="accent6"/>
                </a:solidFill>
              </a:rPr>
              <a:t>raise awareness of remembrance</a:t>
            </a:r>
            <a:r>
              <a:rPr lang="en-GB" dirty="0"/>
              <a:t>, common history and </a:t>
            </a:r>
            <a:r>
              <a:rPr lang="en-GB" dirty="0" smtClean="0"/>
              <a:t>values</a:t>
            </a:r>
            <a:endParaRPr lang="en-GB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5431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7735888" y="2794001"/>
            <a:ext cx="1731962" cy="2697163"/>
            <a:chOff x="6211753" y="2021311"/>
            <a:chExt cx="1731561" cy="2697990"/>
          </a:xfrm>
        </p:grpSpPr>
        <p:pic>
          <p:nvPicPr>
            <p:cNvPr id="86030" name="Picture 13" descr="union-europea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59166" y="2021311"/>
              <a:ext cx="1081088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031" name="Picture 4" descr="http://www.google.be/images?q=tbn:U4AgnDavWf0dTM::platea.pntic.mec.es/~jsanch14/puzzle.jpg&amp;t=1&amp;h=94&amp;w=127&amp;usg=__gQ4FfkU4P0bLDy1bgVJKHyen_dk=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11753" y="3552876"/>
              <a:ext cx="1575913" cy="116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6032" name="TextBox 10"/>
            <p:cNvSpPr txBox="1">
              <a:spLocks noChangeArrowheads="1"/>
            </p:cNvSpPr>
            <p:nvPr/>
          </p:nvSpPr>
          <p:spPr bwMode="auto">
            <a:xfrm>
              <a:off x="6445256" y="3959901"/>
              <a:ext cx="14980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Objectives</a:t>
              </a:r>
            </a:p>
          </p:txBody>
        </p:sp>
      </p:grp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33972" y="779984"/>
            <a:ext cx="143351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4352386" y="1766678"/>
            <a:ext cx="3055528" cy="6477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The golden rule</a:t>
            </a:r>
            <a:endParaRPr lang="en-US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346325" y="2387601"/>
            <a:ext cx="1746250" cy="4197653"/>
            <a:chOff x="823051" y="2388170"/>
            <a:chExt cx="1744991" cy="4197540"/>
          </a:xfrm>
        </p:grpSpPr>
        <p:grpSp>
          <p:nvGrpSpPr>
            <p:cNvPr id="86025" name="Group 8"/>
            <p:cNvGrpSpPr>
              <a:grpSpLocks/>
            </p:cNvGrpSpPr>
            <p:nvPr/>
          </p:nvGrpSpPr>
          <p:grpSpPr bwMode="auto">
            <a:xfrm>
              <a:off x="855999" y="4325254"/>
              <a:ext cx="1712043" cy="2260456"/>
              <a:chOff x="855999" y="3552876"/>
              <a:chExt cx="1712043" cy="2260456"/>
            </a:xfrm>
          </p:grpSpPr>
          <p:pic>
            <p:nvPicPr>
              <p:cNvPr id="86027" name="Picture 2" descr="http://www.google.be/images?q=tbn:U4AgnDavWf0dTM::platea.pntic.mec.es/~jsanch14/puzzle.jpg&amp;t=1&amp;h=94&amp;w=127&amp;usg=__gQ4FfkU4P0bLDy1bgVJKHyen_dk=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855999" y="3552876"/>
                <a:ext cx="1575914" cy="1166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6028" name="TextBox 7"/>
              <p:cNvSpPr txBox="1">
                <a:spLocks noChangeArrowheads="1"/>
              </p:cNvSpPr>
              <p:nvPr/>
            </p:nvSpPr>
            <p:spPr bwMode="auto">
              <a:xfrm>
                <a:off x="1069984" y="3963146"/>
                <a:ext cx="149805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latin typeface="Calibri" pitchFamily="34" charset="0"/>
                  </a:rPr>
                  <a:t>Problems</a:t>
                </a:r>
              </a:p>
            </p:txBody>
          </p:sp>
          <p:sp>
            <p:nvSpPr>
              <p:cNvPr id="86029" name="TextBox 13"/>
              <p:cNvSpPr txBox="1">
                <a:spLocks noChangeArrowheads="1"/>
              </p:cNvSpPr>
              <p:nvPr/>
            </p:nvSpPr>
            <p:spPr bwMode="auto">
              <a:xfrm>
                <a:off x="903108" y="4736143"/>
                <a:ext cx="1498058" cy="1077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FF0000"/>
                    </a:solidFill>
                    <a:latin typeface="Calibri" pitchFamily="34" charset="0"/>
                  </a:rPr>
                  <a:t>What?</a:t>
                </a:r>
              </a:p>
              <a:p>
                <a:pPr algn="ctr"/>
                <a:r>
                  <a:rPr lang="en-US" sz="1600" dirty="0">
                    <a:solidFill>
                      <a:srgbClr val="FF0000"/>
                    </a:solidFill>
                    <a:latin typeface="Calibri" pitchFamily="34" charset="0"/>
                  </a:rPr>
                  <a:t>Where?</a:t>
                </a:r>
              </a:p>
              <a:p>
                <a:pPr algn="ctr"/>
                <a:r>
                  <a:rPr lang="en-US" sz="1600" dirty="0">
                    <a:solidFill>
                      <a:srgbClr val="FF0000"/>
                    </a:solidFill>
                    <a:latin typeface="Calibri" pitchFamily="34" charset="0"/>
                  </a:rPr>
                  <a:t>Why?</a:t>
                </a:r>
              </a:p>
              <a:p>
                <a:pPr algn="ctr"/>
                <a:r>
                  <a:rPr lang="en-US" sz="1600" dirty="0">
                    <a:solidFill>
                      <a:srgbClr val="FF0000"/>
                    </a:solidFill>
                    <a:latin typeface="Calibri" pitchFamily="34" charset="0"/>
                  </a:rPr>
                  <a:t>Who?</a:t>
                </a:r>
              </a:p>
            </p:txBody>
          </p:sp>
        </p:grpSp>
        <p:pic>
          <p:nvPicPr>
            <p:cNvPr id="86026" name="Picture 2" descr="https://encrypted-tbn1.gstatic.com/images?q=tbn:ANd9GcRqV9E0ZgJUYQ-MJ5c6T6du6zJH9fTgyNvDijVs_M7XwU6QERHtog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23051" y="2388170"/>
              <a:ext cx="1563377" cy="1563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558482" y="3170239"/>
            <a:ext cx="2874962" cy="2562225"/>
            <a:chOff x="3033818" y="3169858"/>
            <a:chExt cx="2876029" cy="2563398"/>
          </a:xfrm>
        </p:grpSpPr>
        <p:pic>
          <p:nvPicPr>
            <p:cNvPr id="86022" name="Picture 2" descr="http://www.google.be/images?q=tbn:U4AgnDavWf0dTM::platea.pntic.mec.es/~jsanch14/puzzle.jpg&amp;t=1&amp;h=94&amp;w=127&amp;usg=__gQ4FfkU4P0bLDy1bgVJKHyen_dk=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5400000">
              <a:off x="3664050" y="4362086"/>
              <a:ext cx="1575914" cy="1166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6023" name="TextBox 16"/>
            <p:cNvSpPr txBox="1">
              <a:spLocks noChangeArrowheads="1"/>
            </p:cNvSpPr>
            <p:nvPr/>
          </p:nvSpPr>
          <p:spPr bwMode="auto">
            <a:xfrm>
              <a:off x="3033818" y="4622133"/>
              <a:ext cx="28760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dirty="0" err="1">
                  <a:latin typeface="Calibri" pitchFamily="34" charset="0"/>
                </a:rPr>
                <a:t>Solutions</a:t>
              </a:r>
              <a:endParaRPr lang="es-ES" dirty="0">
                <a:latin typeface="Calibri" pitchFamily="34" charset="0"/>
              </a:endParaRPr>
            </a:p>
            <a:p>
              <a:pPr algn="ctr"/>
              <a:r>
                <a:rPr lang="es-ES" dirty="0" err="1">
                  <a:latin typeface="Calibri" pitchFamily="34" charset="0"/>
                </a:rPr>
                <a:t>Stakeholders</a:t>
              </a:r>
              <a:endParaRPr lang="es-ES" dirty="0">
                <a:latin typeface="Calibri" pitchFamily="34" charset="0"/>
              </a:endParaRPr>
            </a:p>
          </p:txBody>
        </p:sp>
        <p:sp>
          <p:nvSpPr>
            <p:cNvPr id="86024" name="TextBox 2"/>
            <p:cNvSpPr txBox="1">
              <a:spLocks noChangeArrowheads="1"/>
            </p:cNvSpPr>
            <p:nvPr/>
          </p:nvSpPr>
          <p:spPr bwMode="auto">
            <a:xfrm>
              <a:off x="3131840" y="3169858"/>
              <a:ext cx="2448272" cy="101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6000" dirty="0">
                  <a:latin typeface="Calibri" pitchFamily="34" charset="0"/>
                </a:rPr>
                <a:t>YOU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843991" y="671542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>
                <a:solidFill>
                  <a:schemeClr val="bg1">
                    <a:lumMod val="50000"/>
                  </a:schemeClr>
                </a:solidFill>
                <a:latin typeface="Helvetica Neue Light"/>
              </a:rPr>
              <a:t>Your EU Project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35270132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017" y="0"/>
            <a:ext cx="10515600" cy="1325563"/>
          </a:xfrm>
        </p:spPr>
        <p:txBody>
          <a:bodyPr/>
          <a:lstStyle/>
          <a:p>
            <a:r>
              <a:rPr lang="en-IE" dirty="0" smtClean="0"/>
              <a:t>Formulate a </a:t>
            </a:r>
            <a:r>
              <a:rPr lang="en-IE" dirty="0" smtClean="0"/>
              <a:t>Town Twinning Project</a:t>
            </a:r>
            <a:r>
              <a:rPr lang="en-IE" dirty="0" smtClean="0"/>
              <a:t>	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45017" y="1027906"/>
            <a:ext cx="10515600" cy="54938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Helvetica Neue Light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Helvetica Neue Ligh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Outline the project background and overall objectives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b="1" dirty="0">
                <a:solidFill>
                  <a:srgbClr val="FF0000"/>
                </a:solidFill>
              </a:rPr>
              <a:t>Check </a:t>
            </a:r>
            <a:r>
              <a:rPr lang="en-US" sz="2200" b="1" dirty="0" smtClean="0">
                <a:solidFill>
                  <a:srgbClr val="FF0000"/>
                </a:solidFill>
              </a:rPr>
              <a:t>eligibility – Not for profit, legal entity, eligible country. </a:t>
            </a:r>
            <a:endParaRPr lang="en-US" sz="2200" b="1" dirty="0">
              <a:solidFill>
                <a:srgbClr val="FF0000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200" b="1" dirty="0">
              <a:solidFill>
                <a:srgbClr val="FF0000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Your project concept 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must be in line with the overall EU political priorities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as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well as with the objectives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Europe for Citizens </a:t>
            </a:r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programme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and project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documents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Make your project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fit with EU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objectives…not the other way around 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sym typeface="Wingdings" panose="05000000000000000000" pitchFamily="2" charset="2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Discuss project internally: </a:t>
            </a:r>
            <a:r>
              <a:rPr lang="en-GB" sz="2200" dirty="0"/>
              <a:t>the core team must have a </a:t>
            </a:r>
            <a:r>
              <a:rPr lang="en-GB" sz="2200" u="sng" dirty="0"/>
              <a:t>common understanding</a:t>
            </a:r>
            <a:r>
              <a:rPr lang="en-GB" sz="2200" dirty="0"/>
              <a:t> of the detailed work programme and the preliminary budget.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Get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buy-in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from key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stakeholders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Line up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partners and towns. What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they bring?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Why are you choosing them?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588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Keys to Success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fontAlgn="auto">
              <a:lnSpc>
                <a:spcPct val="120000"/>
              </a:lnSpc>
              <a:spcAft>
                <a:spcPts val="0"/>
              </a:spcAft>
              <a:buSzPct val="75000"/>
              <a:buNone/>
              <a:defRPr/>
            </a:pPr>
            <a:r>
              <a:rPr lang="en-GB" altLang="en-US" dirty="0"/>
              <a:t>Being in-tune with </a:t>
            </a:r>
            <a:r>
              <a:rPr lang="en-GB" altLang="en-US" dirty="0" smtClean="0"/>
              <a:t>the EU’s expectations</a:t>
            </a:r>
          </a:p>
          <a:p>
            <a:pPr lvl="1">
              <a:spcBef>
                <a:spcPct val="0"/>
              </a:spcBef>
              <a:defRPr/>
            </a:pPr>
            <a:r>
              <a:rPr lang="en-GB" altLang="en-US" sz="2800" dirty="0" smtClean="0">
                <a:solidFill>
                  <a:srgbClr val="FF0000"/>
                </a:solidFill>
              </a:rPr>
              <a:t>Legal -   </a:t>
            </a:r>
            <a:r>
              <a:rPr lang="en-GB" altLang="en-US" sz="2800" dirty="0" smtClean="0"/>
              <a:t>Are you a legal entity?</a:t>
            </a:r>
          </a:p>
          <a:p>
            <a:pPr lvl="1">
              <a:spcBef>
                <a:spcPct val="0"/>
              </a:spcBef>
              <a:defRPr/>
            </a:pPr>
            <a:r>
              <a:rPr lang="en-GB" altLang="en-US" sz="2800" dirty="0" smtClean="0">
                <a:solidFill>
                  <a:srgbClr val="7030A0"/>
                </a:solidFill>
              </a:rPr>
              <a:t>Policy </a:t>
            </a:r>
            <a:r>
              <a:rPr lang="en-GB" altLang="en-US" sz="2800" dirty="0"/>
              <a:t> </a:t>
            </a:r>
            <a:r>
              <a:rPr lang="en-GB" altLang="en-US" sz="2800" dirty="0" smtClean="0"/>
              <a:t>- </a:t>
            </a:r>
            <a:r>
              <a:rPr lang="en-GB" altLang="en-US" sz="2800" dirty="0"/>
              <a:t>I</a:t>
            </a:r>
            <a:r>
              <a:rPr lang="en-GB" altLang="en-US" sz="2800" dirty="0" smtClean="0"/>
              <a:t>n line with Europe 2020 somehow – can you find an EU policy to reference and align work </a:t>
            </a:r>
            <a:r>
              <a:rPr lang="en-GB" altLang="en-US" sz="2800" dirty="0"/>
              <a:t>to? Run your project idea past EACEA Project Officer in advance of call for proposals. </a:t>
            </a:r>
          </a:p>
          <a:p>
            <a:pPr lvl="1">
              <a:spcBef>
                <a:spcPct val="0"/>
              </a:spcBef>
              <a:defRPr/>
            </a:pPr>
            <a:r>
              <a:rPr lang="en-GB" altLang="en-US" sz="2800" dirty="0" smtClean="0">
                <a:solidFill>
                  <a:srgbClr val="0070C0"/>
                </a:solidFill>
              </a:rPr>
              <a:t>Organisational - </a:t>
            </a:r>
            <a:r>
              <a:rPr lang="en-GB" altLang="en-US" sz="2800" dirty="0"/>
              <a:t>C</a:t>
            </a:r>
            <a:r>
              <a:rPr lang="en-GB" altLang="en-US" sz="2800" dirty="0" smtClean="0"/>
              <a:t>an your team prepare a proposal and manage a project? Do you have cash flow to support work?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SzPct val="75000"/>
              <a:buNone/>
              <a:defRPr/>
            </a:pPr>
            <a:r>
              <a:rPr lang="en-GB" altLang="en-US" dirty="0" smtClean="0"/>
              <a:t>Compliant </a:t>
            </a:r>
            <a:r>
              <a:rPr lang="en-GB" altLang="en-US" dirty="0"/>
              <a:t>Proposal</a:t>
            </a:r>
          </a:p>
          <a:p>
            <a:pPr lvl="1">
              <a:spcBef>
                <a:spcPct val="0"/>
              </a:spcBef>
              <a:defRPr/>
            </a:pPr>
            <a:r>
              <a:rPr lang="en-GB" altLang="en-US" sz="2800" dirty="0"/>
              <a:t>Eligibility (the idea, the </a:t>
            </a:r>
            <a:r>
              <a:rPr lang="en-GB" altLang="en-US" sz="2800" dirty="0" smtClean="0"/>
              <a:t>partner…). </a:t>
            </a:r>
          </a:p>
          <a:p>
            <a:pPr lvl="1">
              <a:spcBef>
                <a:spcPct val="0"/>
              </a:spcBef>
              <a:defRPr/>
            </a:pPr>
            <a:r>
              <a:rPr lang="en-GB" altLang="en-US" sz="2800" dirty="0"/>
              <a:t>Presentation</a:t>
            </a:r>
          </a:p>
          <a:p>
            <a:pPr lvl="1">
              <a:spcBef>
                <a:spcPct val="0"/>
              </a:spcBef>
              <a:defRPr/>
            </a:pPr>
            <a:r>
              <a:rPr lang="en-GB" altLang="en-US" sz="2800" dirty="0" smtClean="0"/>
              <a:t>Consistency (messages</a:t>
            </a:r>
            <a:r>
              <a:rPr lang="en-GB" altLang="en-US" sz="2800" dirty="0"/>
              <a:t>, l</a:t>
            </a:r>
            <a:r>
              <a:rPr lang="en-GB" altLang="en-US" sz="2800" dirty="0" smtClean="0"/>
              <a:t>anguage and the team)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SzPct val="75000"/>
              <a:buNone/>
              <a:defRPr/>
            </a:pPr>
            <a:r>
              <a:rPr lang="en-GB" altLang="en-US" dirty="0" smtClean="0"/>
              <a:t>Technical Excellence</a:t>
            </a:r>
          </a:p>
          <a:p>
            <a:pPr lvl="1">
              <a:spcBef>
                <a:spcPct val="0"/>
              </a:spcBef>
              <a:defRPr/>
            </a:pPr>
            <a:r>
              <a:rPr lang="en-GB" altLang="en-US" sz="2800" dirty="0"/>
              <a:t>In the preparation of your proposal</a:t>
            </a:r>
          </a:p>
          <a:p>
            <a:pPr lvl="1">
              <a:spcBef>
                <a:spcPct val="0"/>
              </a:spcBef>
              <a:defRPr/>
            </a:pPr>
            <a:r>
              <a:rPr lang="en-GB" altLang="en-US" sz="2800" dirty="0"/>
              <a:t>Partnership: Effective and Efficient </a:t>
            </a:r>
          </a:p>
          <a:p>
            <a:pPr marL="457200" lvl="1" indent="0">
              <a:spcBef>
                <a:spcPct val="0"/>
              </a:spcBef>
              <a:buNone/>
              <a:defRPr/>
            </a:pPr>
            <a:endParaRPr lang="en-GB" altLang="en-US" sz="2800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0060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77860"/>
            <a:ext cx="10515600" cy="1325563"/>
          </a:xfrm>
        </p:spPr>
        <p:txBody>
          <a:bodyPr/>
          <a:lstStyle/>
          <a:p>
            <a:r>
              <a:rPr lang="en-IE" dirty="0"/>
              <a:t>You applied but were unsuccessful</a:t>
            </a:r>
            <a:r>
              <a:rPr lang="en-IE" dirty="0" smtClean="0"/>
              <a:t>….?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SzPct val="110000"/>
            </a:pPr>
            <a:r>
              <a:rPr lang="da-DK" altLang="en-US" sz="3200" dirty="0" smtClean="0"/>
              <a:t>Ask </a:t>
            </a:r>
            <a:r>
              <a:rPr lang="da-DK" altLang="en-US" sz="3200" dirty="0"/>
              <a:t>for additional feedback once you receive the evaluation </a:t>
            </a:r>
            <a:r>
              <a:rPr lang="da-DK" altLang="en-US" sz="3200" dirty="0" smtClean="0"/>
              <a:t>results</a:t>
            </a:r>
            <a:endParaRPr lang="da-DK" altLang="en-US" sz="3200" dirty="0"/>
          </a:p>
          <a:p>
            <a:pPr>
              <a:buSzPct val="110000"/>
            </a:pPr>
            <a:r>
              <a:rPr lang="da-DK" altLang="en-US" sz="3200" dirty="0"/>
              <a:t>Sign up as an evaluator of </a:t>
            </a:r>
            <a:r>
              <a:rPr lang="da-DK" altLang="en-US" sz="3200" dirty="0" smtClean="0"/>
              <a:t>project </a:t>
            </a:r>
            <a:r>
              <a:rPr lang="da-DK" altLang="en-US" sz="3200" dirty="0"/>
              <a:t>proposals or as </a:t>
            </a:r>
            <a:r>
              <a:rPr lang="da-DK" altLang="en-US" sz="3200" dirty="0" smtClean="0"/>
              <a:t>a </a:t>
            </a:r>
            <a:r>
              <a:rPr lang="da-DK" altLang="en-US" sz="3200" dirty="0"/>
              <a:t>project monitoring expert: </a:t>
            </a:r>
            <a:r>
              <a:rPr lang="da-DK" altLang="en-US" dirty="0">
                <a:hlinkClick r:id="rId2"/>
              </a:rPr>
              <a:t>Apply online </a:t>
            </a:r>
            <a:endParaRPr lang="da-DK" altLang="en-US" sz="3200" dirty="0"/>
          </a:p>
          <a:p>
            <a:pPr>
              <a:buSzPct val="110000"/>
            </a:pPr>
            <a:r>
              <a:rPr lang="da-DK" altLang="en-US" sz="3200" dirty="0"/>
              <a:t>Increase the awareness of your organisation among policy makers and partners through  participation in events and other networking </a:t>
            </a:r>
            <a:r>
              <a:rPr lang="da-DK" altLang="en-US" sz="3200" dirty="0" smtClean="0"/>
              <a:t>opportunities</a:t>
            </a:r>
            <a:endParaRPr lang="da-DK" altLang="en-US" sz="3200" dirty="0"/>
          </a:p>
          <a:p>
            <a:pPr>
              <a:buSzPct val="110000"/>
            </a:pPr>
            <a:r>
              <a:rPr lang="da-DK" altLang="en-US" sz="3200" dirty="0"/>
              <a:t>Establish early contacts with relevant desk officers at the </a:t>
            </a:r>
            <a:r>
              <a:rPr lang="da-DK" altLang="en-US" sz="3200" dirty="0" smtClean="0"/>
              <a:t>EACEA </a:t>
            </a:r>
            <a:r>
              <a:rPr lang="da-DK" altLang="en-US" sz="3200" dirty="0"/>
              <a:t>and get informal validation of your project </a:t>
            </a:r>
            <a:r>
              <a:rPr lang="da-DK" altLang="en-US" sz="3200" dirty="0" smtClean="0"/>
              <a:t>concept</a:t>
            </a:r>
            <a:endParaRPr lang="da-DK" altLang="en-US" dirty="0"/>
          </a:p>
          <a:p>
            <a:pPr>
              <a:buSzPct val="110000"/>
            </a:pPr>
            <a:r>
              <a:rPr lang="da-DK" altLang="en-US" sz="3200" dirty="0"/>
              <a:t>Team up with experienced partners </a:t>
            </a:r>
          </a:p>
          <a:p>
            <a:pPr lvl="1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8039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Europe for Citizens – </a:t>
            </a:r>
            <a:r>
              <a:rPr lang="en-IE" dirty="0" smtClean="0"/>
              <a:t>Town Twinning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a-DK" sz="3200" b="1" dirty="0" smtClean="0"/>
              <a:t>Programme </a:t>
            </a:r>
            <a:r>
              <a:rPr lang="da-DK" sz="3200" b="1" dirty="0"/>
              <a:t>Objectives</a:t>
            </a:r>
            <a:endParaRPr lang="en-GB" b="1" dirty="0"/>
          </a:p>
          <a:p>
            <a:pPr marL="285750" indent="-285750"/>
            <a:r>
              <a:rPr lang="en-GB" dirty="0" smtClean="0"/>
              <a:t>To reflect on 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key moments in European history </a:t>
            </a:r>
            <a:r>
              <a:rPr lang="en-GB" dirty="0" smtClean="0"/>
              <a:t>and create a common European memory</a:t>
            </a:r>
          </a:p>
          <a:p>
            <a:pPr marL="285750" indent="-285750"/>
            <a:r>
              <a:rPr lang="en-GB" dirty="0" smtClean="0"/>
              <a:t>To</a:t>
            </a:r>
            <a:r>
              <a:rPr lang="en-GB" dirty="0"/>
              <a:t> </a:t>
            </a:r>
            <a:r>
              <a:rPr lang="en-GB" b="1" dirty="0">
                <a:solidFill>
                  <a:schemeClr val="accent2"/>
                </a:solidFill>
              </a:rPr>
              <a:t>contribute to citizens' understanding of the EU</a:t>
            </a:r>
            <a:r>
              <a:rPr lang="en-GB" b="1" dirty="0"/>
              <a:t>, </a:t>
            </a:r>
            <a:r>
              <a:rPr lang="en-GB" dirty="0"/>
              <a:t>its history and diversity</a:t>
            </a:r>
          </a:p>
          <a:p>
            <a:pPr marL="285750" indent="-285750"/>
            <a:r>
              <a:rPr lang="en-GB" dirty="0"/>
              <a:t>To</a:t>
            </a:r>
            <a:r>
              <a:rPr lang="en-GB" b="1" dirty="0"/>
              <a:t> </a:t>
            </a:r>
            <a:r>
              <a:rPr lang="en-GB" b="1" dirty="0">
                <a:solidFill>
                  <a:schemeClr val="accent4"/>
                </a:solidFill>
              </a:rPr>
              <a:t>foster European citizenship </a:t>
            </a:r>
            <a:r>
              <a:rPr lang="en-GB" dirty="0"/>
              <a:t>and to</a:t>
            </a:r>
            <a:r>
              <a:rPr lang="en-GB" b="1" dirty="0"/>
              <a:t> </a:t>
            </a:r>
            <a:r>
              <a:rPr lang="en-GB" b="1" dirty="0">
                <a:solidFill>
                  <a:schemeClr val="accent4"/>
                </a:solidFill>
              </a:rPr>
              <a:t>improve conditions for civic and democratic </a:t>
            </a:r>
            <a:r>
              <a:rPr lang="en-GB" dirty="0"/>
              <a:t>participation at EU level</a:t>
            </a:r>
          </a:p>
          <a:p>
            <a:pPr marL="285750" indent="-285750"/>
            <a:r>
              <a:rPr lang="en-GB" dirty="0" smtClean="0"/>
              <a:t>To</a:t>
            </a:r>
            <a:r>
              <a:rPr lang="en-GB" dirty="0"/>
              <a:t> </a:t>
            </a:r>
            <a:r>
              <a:rPr lang="en-GB" b="1" dirty="0">
                <a:solidFill>
                  <a:schemeClr val="accent5"/>
                </a:solidFill>
              </a:rPr>
              <a:t>encourage democratic participation</a:t>
            </a:r>
            <a:r>
              <a:rPr lang="en-GB" dirty="0"/>
              <a:t> of citizens at EU level, by developing citizens' understanding of the EU policy making-process and, by promoting opportunities for societal and intercultural engagement and volunteering at EU level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1702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Evaluation and Selection – </a:t>
            </a:r>
            <a:r>
              <a:rPr lang="en-IE" sz="3200" dirty="0" smtClean="0"/>
              <a:t>Reading </a:t>
            </a:r>
            <a:r>
              <a:rPr lang="en-IE" sz="3200" dirty="0" smtClean="0"/>
              <a:t>the Programme Guide 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5465"/>
            <a:ext cx="10515600" cy="463149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4500" b="1" dirty="0"/>
              <a:t>Formal requirements </a:t>
            </a:r>
            <a:r>
              <a:rPr lang="en-GB" sz="4500" dirty="0" smtClean="0"/>
              <a:t>(Section </a:t>
            </a:r>
            <a:r>
              <a:rPr lang="en-GB" sz="4500" dirty="0" smtClean="0"/>
              <a:t>3.2.1 for </a:t>
            </a:r>
            <a:r>
              <a:rPr lang="en-GB" sz="4500" dirty="0" smtClean="0"/>
              <a:t>Strand </a:t>
            </a:r>
            <a:r>
              <a:rPr lang="en-GB" sz="4500" dirty="0"/>
              <a:t>2): </a:t>
            </a:r>
          </a:p>
          <a:p>
            <a:pPr marL="0" indent="0">
              <a:buNone/>
            </a:pPr>
            <a:r>
              <a:rPr lang="en-GB" sz="2600" dirty="0"/>
              <a:t>Eligibility C</a:t>
            </a:r>
            <a:r>
              <a:rPr lang="en-GB" sz="2600" dirty="0" smtClean="0"/>
              <a:t>riteria</a:t>
            </a:r>
            <a:endParaRPr lang="en-GB" sz="2600" dirty="0"/>
          </a:p>
          <a:p>
            <a:pPr marL="800100" lvl="1" indent="-342900">
              <a:buFont typeface="+mj-lt"/>
              <a:buAutoNum type="alphaLcParenR"/>
            </a:pPr>
            <a:r>
              <a:rPr lang="en-GB" sz="2600" dirty="0"/>
              <a:t>Applicant and partners, 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sz="2600" dirty="0"/>
              <a:t>Project nature and dimension (additional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sz="2600" dirty="0" smtClean="0"/>
              <a:t>Application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sz="2600" dirty="0" smtClean="0"/>
              <a:t>Exclusion criteria</a:t>
            </a:r>
            <a:endParaRPr lang="en-GB" sz="4500" dirty="0" smtClean="0"/>
          </a:p>
          <a:p>
            <a:pPr marL="0" indent="0">
              <a:buNone/>
            </a:pPr>
            <a:r>
              <a:rPr lang="en-GB" sz="4500" b="1" dirty="0" smtClean="0"/>
              <a:t>Selection </a:t>
            </a:r>
            <a:r>
              <a:rPr lang="en-GB" sz="4500" b="1" dirty="0"/>
              <a:t>criteria</a:t>
            </a:r>
            <a:r>
              <a:rPr lang="en-GB" sz="4500" dirty="0"/>
              <a:t> (section 2.3):</a:t>
            </a:r>
          </a:p>
          <a:p>
            <a:r>
              <a:rPr lang="en-GB" sz="2600" dirty="0"/>
              <a:t>Financial capacity</a:t>
            </a:r>
          </a:p>
          <a:p>
            <a:r>
              <a:rPr lang="en-GB" sz="2600" dirty="0"/>
              <a:t>Operational capacity (</a:t>
            </a:r>
            <a:r>
              <a:rPr lang="en-GB" sz="2600" i="1" dirty="0"/>
              <a:t>i.e. experience in project management in the same field</a:t>
            </a:r>
            <a:r>
              <a:rPr lang="en-GB" sz="2600" dirty="0"/>
              <a:t>)</a:t>
            </a:r>
          </a:p>
          <a:p>
            <a:pPr marL="0" indent="0">
              <a:buNone/>
            </a:pPr>
            <a:r>
              <a:rPr lang="en-GB" sz="4500" b="1" dirty="0" smtClean="0"/>
              <a:t>Award </a:t>
            </a:r>
            <a:r>
              <a:rPr lang="en-GB" sz="4500" b="1" dirty="0"/>
              <a:t>criteria </a:t>
            </a:r>
            <a:r>
              <a:rPr lang="en-GB" sz="4500" dirty="0"/>
              <a:t>(section 2.4):</a:t>
            </a:r>
            <a:endParaRPr lang="en-GB" sz="4500" b="1" dirty="0"/>
          </a:p>
          <a:p>
            <a:r>
              <a:rPr lang="en-GB" sz="2600" dirty="0"/>
              <a:t>Consistency with the objectives of the Programme &amp; Programme Strand – (30 points)</a:t>
            </a:r>
          </a:p>
          <a:p>
            <a:r>
              <a:rPr lang="en-GB" sz="2600" dirty="0"/>
              <a:t>Quality of the activity plan of the project (35 points)</a:t>
            </a:r>
          </a:p>
          <a:p>
            <a:r>
              <a:rPr lang="en-GB" sz="2600" dirty="0"/>
              <a:t>Dissemination (15 points)</a:t>
            </a:r>
          </a:p>
          <a:p>
            <a:r>
              <a:rPr lang="en-GB" sz="2600" dirty="0"/>
              <a:t>Impact &amp; Citizens involvement (20 points) 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261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Brainstorm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  <a:p>
            <a:pPr marL="0" indent="0" algn="ctr">
              <a:buNone/>
            </a:pPr>
            <a:endParaRPr lang="en-IE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IE" b="1" dirty="0" smtClean="0">
                <a:solidFill>
                  <a:schemeClr val="accent2">
                    <a:lumMod val="75000"/>
                  </a:schemeClr>
                </a:solidFill>
              </a:rPr>
              <a:t>If you were writing a proposal to Europe for Citizens (civil society projects), what key words would you expect to use?</a:t>
            </a:r>
            <a:endParaRPr lang="en-IE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23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781" y="838038"/>
            <a:ext cx="7916862" cy="721217"/>
          </a:xfrm>
        </p:spPr>
        <p:txBody>
          <a:bodyPr/>
          <a:lstStyle/>
          <a:p>
            <a:pPr algn="l"/>
            <a:r>
              <a:rPr lang="da-DK" sz="2400" b="1" dirty="0">
                <a:latin typeface="Helvetica Neue Light"/>
              </a:rPr>
              <a:t>Europe for </a:t>
            </a:r>
            <a:r>
              <a:rPr lang="da-DK" sz="2400" b="1" dirty="0" smtClean="0">
                <a:latin typeface="Helvetica Neue Light"/>
              </a:rPr>
              <a:t>Citizens – Key Words! </a:t>
            </a:r>
            <a:endParaRPr lang="en-GB" sz="2400" b="1" dirty="0">
              <a:latin typeface="Helvetica Neue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7139" y="2964507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dirty="0">
                <a:solidFill>
                  <a:srgbClr val="0070C0"/>
                </a:solidFill>
              </a:rPr>
              <a:t>Transnational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58" y="2253090"/>
            <a:ext cx="2272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rgbClr val="0070C0"/>
                </a:solidFill>
              </a:rPr>
              <a:t>Civic Participation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7468" y="4669772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smtClean="0">
                <a:solidFill>
                  <a:srgbClr val="0070C0"/>
                </a:solidFill>
              </a:rPr>
              <a:t>Democracy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21893" y="288359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>
                <a:solidFill>
                  <a:srgbClr val="0070C0"/>
                </a:solidFill>
              </a:rPr>
              <a:t>EU values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40011" y="3738535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>
                <a:solidFill>
                  <a:srgbClr val="0070C0"/>
                </a:solidFill>
              </a:rPr>
              <a:t>Remembrance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23692" y="4553816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>
                <a:solidFill>
                  <a:srgbClr val="0070C0"/>
                </a:solidFill>
              </a:rPr>
              <a:t>Volunteering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3632" y="5357828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>
                <a:solidFill>
                  <a:srgbClr val="0070C0"/>
                </a:solidFill>
              </a:rPr>
              <a:t>EU integration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766" y="5714074"/>
            <a:ext cx="2622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>
                <a:solidFill>
                  <a:srgbClr val="0070C0"/>
                </a:solidFill>
              </a:rPr>
              <a:t>Awareness raising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5420" y="3175521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smtClean="0">
                <a:solidFill>
                  <a:srgbClr val="0070C0"/>
                </a:solidFill>
              </a:rPr>
              <a:t>Facilitation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85863" y="3718340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>
                <a:solidFill>
                  <a:srgbClr val="0070C0"/>
                </a:solidFill>
              </a:rPr>
              <a:t>Wider involvement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1997" y="5192915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>
                <a:solidFill>
                  <a:srgbClr val="0070C0"/>
                </a:solidFill>
              </a:rPr>
              <a:t>EU Policy-making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14758" y="1921707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>
                <a:solidFill>
                  <a:srgbClr val="0070C0"/>
                </a:solidFill>
              </a:rPr>
              <a:t>An ever closer union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88194" y="3316941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>
                <a:solidFill>
                  <a:srgbClr val="0070C0"/>
                </a:solidFill>
              </a:rPr>
              <a:t>Ownership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93834" y="3939639"/>
            <a:ext cx="2658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>
                <a:solidFill>
                  <a:srgbClr val="0070C0"/>
                </a:solidFill>
              </a:rPr>
              <a:t>Underrepresented groups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02990" y="3919159"/>
            <a:ext cx="2216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>
                <a:solidFill>
                  <a:srgbClr val="0070C0"/>
                </a:solidFill>
              </a:rPr>
              <a:t>Events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47089" y="446119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>
                <a:solidFill>
                  <a:srgbClr val="0070C0"/>
                </a:solidFill>
              </a:rPr>
              <a:t>W</a:t>
            </a:r>
            <a:r>
              <a:rPr lang="da-DK" sz="1600" dirty="0" smtClean="0">
                <a:solidFill>
                  <a:srgbClr val="0070C0"/>
                </a:solidFill>
              </a:rPr>
              <a:t>orkshops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55146" y="4740239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>
                <a:solidFill>
                  <a:srgbClr val="0070C0"/>
                </a:solidFill>
              </a:rPr>
              <a:t>Intercultural learning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48684" y="2699757"/>
            <a:ext cx="2306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>
                <a:solidFill>
                  <a:srgbClr val="0070C0"/>
                </a:solidFill>
              </a:rPr>
              <a:t>EU partnerships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09093" y="6236821"/>
            <a:ext cx="2753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>
                <a:solidFill>
                  <a:srgbClr val="0070C0"/>
                </a:solidFill>
              </a:rPr>
              <a:t>Mutual understanding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09593" y="5052313"/>
            <a:ext cx="1984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rgbClr val="0070C0"/>
                </a:solidFill>
              </a:rPr>
              <a:t>Social engagement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55146" y="535782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>
                <a:solidFill>
                  <a:srgbClr val="0070C0"/>
                </a:solidFill>
              </a:rPr>
              <a:t>Town twinning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40011" y="2778438"/>
            <a:ext cx="2034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>
                <a:solidFill>
                  <a:srgbClr val="0070C0"/>
                </a:solidFill>
              </a:rPr>
              <a:t>Solidarity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785763" y="1894441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>
                <a:solidFill>
                  <a:srgbClr val="0070C0"/>
                </a:solidFill>
              </a:rPr>
              <a:t>Cultural diversity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21893" y="4596937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>
                <a:solidFill>
                  <a:schemeClr val="accent1"/>
                </a:solidFill>
              </a:rPr>
              <a:t>Tolerance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822" y="5857472"/>
            <a:ext cx="2292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>
                <a:solidFill>
                  <a:srgbClr val="0070C0"/>
                </a:solidFill>
              </a:rPr>
              <a:t>Local dimension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4178" y="1991066"/>
            <a:ext cx="3124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dirty="0" smtClean="0">
                <a:solidFill>
                  <a:srgbClr val="0070C0"/>
                </a:solidFill>
              </a:rPr>
              <a:t>Citizenship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21793" y="606754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rgbClr val="0070C0"/>
                </a:solidFill>
              </a:rPr>
              <a:t>Civil society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7358" y="3698664"/>
            <a:ext cx="2036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>
                <a:solidFill>
                  <a:srgbClr val="0070C0"/>
                </a:solidFill>
              </a:rPr>
              <a:t>Migration</a:t>
            </a:r>
            <a:r>
              <a:rPr lang="da-DK" sz="1600" dirty="0" smtClean="0">
                <a:solidFill>
                  <a:schemeClr val="accent1"/>
                </a:solidFill>
              </a:rPr>
              <a:t> 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077670" y="5186181"/>
            <a:ext cx="1848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smtClean="0">
                <a:solidFill>
                  <a:srgbClr val="0070C0"/>
                </a:solidFill>
              </a:rPr>
              <a:t>Minorities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57899" y="1198448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b="1" dirty="0" smtClean="0">
                <a:solidFill>
                  <a:srgbClr val="0070C0"/>
                </a:solidFill>
              </a:rPr>
              <a:t>Opinion gathering 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5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General Features of the Programme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000" dirty="0" smtClean="0"/>
              <a:t>Transnationality…connecting the European to the ‘local’ and finding common ground</a:t>
            </a:r>
          </a:p>
          <a:p>
            <a:r>
              <a:rPr lang="en-IE" sz="4000" dirty="0" smtClean="0"/>
              <a:t>Intercultural Dialogue</a:t>
            </a:r>
          </a:p>
          <a:p>
            <a:r>
              <a:rPr lang="en-IE" sz="4000" dirty="0" smtClean="0"/>
              <a:t>Volunteering</a:t>
            </a:r>
            <a:endParaRPr lang="en-IE" sz="4000" dirty="0"/>
          </a:p>
        </p:txBody>
      </p:sp>
    </p:spTree>
    <p:extLst>
      <p:ext uri="{BB962C8B-B14F-4D97-AF65-F5344CB8AC3E}">
        <p14:creationId xmlns:p14="http://schemas.microsoft.com/office/powerpoint/2010/main" val="46849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Welcome!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317902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IE" sz="4000" dirty="0" smtClean="0"/>
          </a:p>
          <a:p>
            <a:pPr marL="0" indent="0" algn="ctr">
              <a:buNone/>
            </a:pPr>
            <a:r>
              <a:rPr lang="en-IE" sz="4000" dirty="0" smtClean="0"/>
              <a:t>The Wheel is the </a:t>
            </a:r>
            <a:r>
              <a:rPr lang="en-IE" sz="4000" dirty="0"/>
              <a:t>N</a:t>
            </a:r>
            <a:r>
              <a:rPr lang="en-IE" sz="4000" dirty="0" smtClean="0"/>
              <a:t>ational </a:t>
            </a:r>
            <a:r>
              <a:rPr lang="en-IE" sz="4000" dirty="0"/>
              <a:t>C</a:t>
            </a:r>
            <a:r>
              <a:rPr lang="en-IE" sz="4000" dirty="0" smtClean="0"/>
              <a:t>ontact </a:t>
            </a:r>
            <a:r>
              <a:rPr lang="en-IE" sz="4000" dirty="0"/>
              <a:t>P</a:t>
            </a:r>
            <a:r>
              <a:rPr lang="en-IE" sz="4000" dirty="0" smtClean="0"/>
              <a:t>oint </a:t>
            </a:r>
            <a:r>
              <a:rPr lang="en-IE" sz="4000" dirty="0" smtClean="0"/>
              <a:t>for the Europe for Citizens Programme</a:t>
            </a:r>
            <a:endParaRPr lang="en-IE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908" y="1690688"/>
            <a:ext cx="4355425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9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4000" dirty="0"/>
              <a:t>Europe for Citizens Programme – Priorities </a:t>
            </a:r>
            <a:r>
              <a:rPr lang="en-IE" sz="4000" dirty="0" smtClean="0"/>
              <a:t>2017</a:t>
            </a:r>
            <a:endParaRPr lang="en-IE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3200" b="1" dirty="0" smtClean="0">
                <a:solidFill>
                  <a:srgbClr val="FF0000"/>
                </a:solidFill>
              </a:rPr>
              <a:t>Strand 2 – Democratic Engagement and Civic Participation</a:t>
            </a:r>
          </a:p>
          <a:p>
            <a:pPr marL="514350" indent="-514350">
              <a:buAutoNum type="arabicParenR"/>
            </a:pPr>
            <a:r>
              <a:rPr lang="en-IE" sz="3200" dirty="0" smtClean="0"/>
              <a:t>Understanding and debating Euroscepticism</a:t>
            </a:r>
          </a:p>
          <a:p>
            <a:pPr marL="514350" indent="-514350">
              <a:buAutoNum type="arabicParenR"/>
            </a:pPr>
            <a:r>
              <a:rPr lang="en-IE" sz="3200" dirty="0" smtClean="0"/>
              <a:t>Solidarity in times of crisis</a:t>
            </a:r>
          </a:p>
          <a:p>
            <a:pPr marL="514350" indent="-514350">
              <a:buAutoNum type="arabicParenR"/>
            </a:pPr>
            <a:r>
              <a:rPr lang="en-IE" sz="3200" dirty="0" smtClean="0"/>
              <a:t>Combatting stigmatisation of ‘immigrants’ and building counter narratives to foster intercultural dialogue</a:t>
            </a:r>
          </a:p>
          <a:p>
            <a:pPr marL="514350" indent="-514350">
              <a:buAutoNum type="arabicParenR"/>
            </a:pPr>
            <a:r>
              <a:rPr lang="en-IE" sz="3200" dirty="0" smtClean="0"/>
              <a:t>Debate on the future of Europe </a:t>
            </a:r>
          </a:p>
          <a:p>
            <a:pPr marL="514350" indent="-514350">
              <a:buAutoNum type="arabicParenR"/>
            </a:pP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275719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Programme Priorities for 2017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8000" indent="0">
              <a:buNone/>
            </a:pPr>
            <a:r>
              <a:rPr lang="en-IE" sz="3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Strand 1: European Remembrance</a:t>
            </a:r>
          </a:p>
          <a:p>
            <a:pPr marL="108000" indent="0">
              <a:buNone/>
            </a:pPr>
            <a:r>
              <a:rPr lang="en-IE" sz="4000" dirty="0" smtClean="0">
                <a:latin typeface="Calibri" panose="020F0502020204030204" pitchFamily="34" charset="0"/>
              </a:rPr>
              <a:t>1) Commemorations of major historical turning  points in recent European history</a:t>
            </a:r>
          </a:p>
          <a:p>
            <a:pPr marL="622350" indent="-514350">
              <a:buAutoNum type="arabicParenR"/>
            </a:pPr>
            <a:r>
              <a:rPr lang="en-IE" sz="4000" dirty="0" smtClean="0">
                <a:latin typeface="Calibri" panose="020F0502020204030204" pitchFamily="34" charset="0"/>
              </a:rPr>
              <a:t>Civil society and civic participation under totalitarian regimes</a:t>
            </a:r>
          </a:p>
          <a:p>
            <a:pPr marL="622350" indent="-514350">
              <a:buAutoNum type="arabicParenR"/>
            </a:pPr>
            <a:r>
              <a:rPr lang="en-IE" sz="4000" dirty="0" smtClean="0">
                <a:latin typeface="Calibri" panose="020F0502020204030204" pitchFamily="34" charset="0"/>
              </a:rPr>
              <a:t>Ostracism and a loss of citizenship under totalitarian regimes: drawing the lessons for today</a:t>
            </a:r>
          </a:p>
          <a:p>
            <a:pPr marL="622350" indent="-514350">
              <a:buAutoNum type="arabicParenR"/>
            </a:pPr>
            <a:r>
              <a:rPr lang="en-IE" sz="4000" dirty="0" smtClean="0">
                <a:latin typeface="Calibri" panose="020F0502020204030204" pitchFamily="34" charset="0"/>
              </a:rPr>
              <a:t>Democratic transition and accession to the EU</a:t>
            </a:r>
            <a:endParaRPr lang="en-IE" sz="3200" dirty="0" smtClean="0"/>
          </a:p>
        </p:txBody>
      </p:sp>
    </p:spTree>
    <p:extLst>
      <p:ext uri="{BB962C8B-B14F-4D97-AF65-F5344CB8AC3E}">
        <p14:creationId xmlns:p14="http://schemas.microsoft.com/office/powerpoint/2010/main" val="46746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600" dirty="0" smtClean="0"/>
              <a:t>1) Commemorations of historical turning points in recent European history</a:t>
            </a:r>
            <a:endParaRPr lang="en-IE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674305"/>
              </p:ext>
            </p:extLst>
          </p:nvPr>
        </p:nvGraphicFramePr>
        <p:xfrm>
          <a:off x="838200" y="2630845"/>
          <a:ext cx="10515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6065"/>
                <a:gridCol w="7979535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Year of</a:t>
                      </a:r>
                      <a:r>
                        <a:rPr lang="en-IE" baseline="0" dirty="0" smtClean="0"/>
                        <a:t> Application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Eligible Commemorations</a:t>
                      </a:r>
                    </a:p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2017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/>
                        <a:t>1917:  </a:t>
                      </a:r>
                      <a:r>
                        <a:rPr lang="en-IE" b="0" dirty="0" smtClean="0"/>
                        <a:t>The</a:t>
                      </a:r>
                      <a:r>
                        <a:rPr lang="en-IE" b="0" baseline="0" dirty="0" smtClean="0"/>
                        <a:t> social and political commemorations, the fall of empires and their impact on Europe’s political and historical landscape</a:t>
                      </a:r>
                    </a:p>
                    <a:p>
                      <a:endParaRPr lang="en-IE" b="0" baseline="0" dirty="0" smtClean="0"/>
                    </a:p>
                    <a:p>
                      <a:r>
                        <a:rPr lang="en-IE" b="1" baseline="0" dirty="0" smtClean="0"/>
                        <a:t>1957:  </a:t>
                      </a:r>
                      <a:r>
                        <a:rPr lang="en-IE" b="0" baseline="0" dirty="0" smtClean="0"/>
                        <a:t>The Treaty of Rome and the beginning of the European Economic Community</a:t>
                      </a:r>
                      <a:endParaRPr lang="en-IE" b="1" dirty="0" smtClean="0"/>
                    </a:p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4883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Town Twinning </a:t>
            </a:r>
            <a:r>
              <a:rPr lang="en-IE" dirty="0" smtClean="0"/>
              <a:t>Projects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8000" indent="0" algn="ctr">
              <a:buNone/>
            </a:pPr>
            <a:r>
              <a:rPr lang="en-IE" sz="3600" b="1" i="1" dirty="0" smtClean="0">
                <a:solidFill>
                  <a:srgbClr val="7030A0"/>
                </a:solidFill>
                <a:latin typeface="+mj-lt"/>
              </a:rPr>
              <a:t>One town invites a group to come to another town - that is what the funding covers!  </a:t>
            </a:r>
          </a:p>
          <a:p>
            <a:pPr marL="565200" indent="-457200"/>
            <a:r>
              <a:rPr lang="en-IE" sz="3600" dirty="0" smtClean="0">
                <a:latin typeface="+mj-lt"/>
              </a:rPr>
              <a:t>Must </a:t>
            </a:r>
            <a:r>
              <a:rPr lang="en-IE" sz="3600" dirty="0">
                <a:latin typeface="+mj-lt"/>
              </a:rPr>
              <a:t>involve a minimum of </a:t>
            </a:r>
            <a:r>
              <a:rPr lang="en-IE" sz="3600" b="1" dirty="0">
                <a:latin typeface="+mj-lt"/>
              </a:rPr>
              <a:t>25 people </a:t>
            </a:r>
            <a:r>
              <a:rPr lang="en-IE" sz="3600" dirty="0">
                <a:latin typeface="+mj-lt"/>
              </a:rPr>
              <a:t>and last a </a:t>
            </a:r>
            <a:r>
              <a:rPr lang="en-IE" sz="3600" dirty="0" smtClean="0">
                <a:latin typeface="+mj-lt"/>
              </a:rPr>
              <a:t>maximum </a:t>
            </a:r>
            <a:r>
              <a:rPr lang="en-IE" sz="3600" dirty="0">
                <a:latin typeface="+mj-lt"/>
              </a:rPr>
              <a:t>of </a:t>
            </a:r>
            <a:r>
              <a:rPr lang="en-IE" sz="3600" b="1" dirty="0">
                <a:latin typeface="+mj-lt"/>
              </a:rPr>
              <a:t>21 </a:t>
            </a:r>
            <a:r>
              <a:rPr lang="en-IE" sz="3600" b="1" dirty="0" smtClean="0">
                <a:latin typeface="+mj-lt"/>
              </a:rPr>
              <a:t>days</a:t>
            </a:r>
          </a:p>
          <a:p>
            <a:pPr marL="565200" indent="-457200"/>
            <a:r>
              <a:rPr lang="en-IE" sz="3600" dirty="0" smtClean="0">
                <a:latin typeface="+mj-lt"/>
              </a:rPr>
              <a:t>Average Length – 3 day visit with events/meetings</a:t>
            </a:r>
          </a:p>
          <a:p>
            <a:pPr marL="565200" indent="-457200"/>
            <a:r>
              <a:rPr lang="en-IE" sz="3600" dirty="0" smtClean="0">
                <a:latin typeface="+mj-lt"/>
              </a:rPr>
              <a:t>50</a:t>
            </a:r>
            <a:r>
              <a:rPr lang="en-IE" sz="3600" baseline="30000" dirty="0" smtClean="0">
                <a:latin typeface="+mj-lt"/>
              </a:rPr>
              <a:t>%</a:t>
            </a:r>
            <a:r>
              <a:rPr lang="en-IE" sz="3600" dirty="0" smtClean="0">
                <a:latin typeface="+mj-lt"/>
              </a:rPr>
              <a:t> of the project must cover European theme</a:t>
            </a:r>
          </a:p>
          <a:p>
            <a:pPr marL="565200" indent="-457200"/>
            <a:r>
              <a:rPr lang="en-IE" sz="3600" dirty="0" smtClean="0">
                <a:latin typeface="+mj-lt"/>
              </a:rPr>
              <a:t>Can have more than 1 twin </a:t>
            </a:r>
          </a:p>
          <a:p>
            <a:pPr marL="565200" indent="-457200"/>
            <a:r>
              <a:rPr lang="en-IE" sz="3600" dirty="0" smtClean="0">
                <a:latin typeface="+mj-lt"/>
              </a:rPr>
              <a:t>Up </a:t>
            </a:r>
            <a:r>
              <a:rPr lang="en-IE" sz="3600" dirty="0">
                <a:latin typeface="+mj-lt"/>
              </a:rPr>
              <a:t>to </a:t>
            </a:r>
            <a:r>
              <a:rPr lang="en-IE" sz="3600" b="1" dirty="0">
                <a:solidFill>
                  <a:srgbClr val="FF0000"/>
                </a:solidFill>
                <a:latin typeface="+mj-lt"/>
              </a:rPr>
              <a:t>€</a:t>
            </a:r>
            <a:r>
              <a:rPr lang="en-IE" sz="3600" b="1" dirty="0" smtClean="0">
                <a:solidFill>
                  <a:srgbClr val="FF0000"/>
                </a:solidFill>
                <a:latin typeface="+mj-lt"/>
              </a:rPr>
              <a:t>25,000 </a:t>
            </a:r>
            <a:r>
              <a:rPr lang="en-IE" sz="3600" dirty="0" smtClean="0">
                <a:latin typeface="+mj-lt"/>
              </a:rPr>
              <a:t>available</a:t>
            </a:r>
            <a:endParaRPr lang="en-IE" sz="3300" b="1" u="sng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6333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Who can receive funding?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4414" y="1445990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108000" lvl="0" indent="0" algn="ctr">
              <a:buNone/>
            </a:pPr>
            <a:r>
              <a:rPr lang="en-IE" dirty="0" smtClean="0"/>
              <a:t>NGOs </a:t>
            </a:r>
            <a:r>
              <a:rPr lang="en-IE" dirty="0"/>
              <a:t>and civil society </a:t>
            </a:r>
            <a:r>
              <a:rPr lang="en-IE" dirty="0" smtClean="0"/>
              <a:t>organisations</a:t>
            </a:r>
          </a:p>
          <a:p>
            <a:pPr marL="108000" lvl="0" indent="0" algn="ctr">
              <a:buNone/>
            </a:pPr>
            <a:r>
              <a:rPr lang="en-IE" dirty="0" smtClean="0"/>
              <a:t>Town Twinning Associations</a:t>
            </a:r>
            <a:endParaRPr lang="en-IE" dirty="0"/>
          </a:p>
          <a:p>
            <a:pPr marL="108000" lvl="0" indent="0" algn="ctr">
              <a:buNone/>
            </a:pPr>
            <a:r>
              <a:rPr lang="en-IE" dirty="0"/>
              <a:t>Local authorities</a:t>
            </a:r>
          </a:p>
          <a:p>
            <a:pPr marL="108000" lvl="0" indent="0" algn="ctr">
              <a:buNone/>
            </a:pPr>
            <a:r>
              <a:rPr lang="en-IE" dirty="0"/>
              <a:t>Think-tanks</a:t>
            </a:r>
          </a:p>
          <a:p>
            <a:pPr marL="108000" lvl="0" indent="0" algn="ctr">
              <a:buNone/>
            </a:pPr>
            <a:r>
              <a:rPr lang="en-IE" dirty="0"/>
              <a:t>Trade Unions</a:t>
            </a:r>
          </a:p>
          <a:p>
            <a:pPr marL="108000" lvl="0" indent="0" algn="ctr">
              <a:buNone/>
            </a:pPr>
            <a:r>
              <a:rPr lang="en-IE" dirty="0"/>
              <a:t>Federations</a:t>
            </a:r>
          </a:p>
          <a:p>
            <a:pPr marL="108000" lvl="0" indent="0" algn="ctr">
              <a:buNone/>
            </a:pPr>
            <a:r>
              <a:rPr lang="en-IE" dirty="0"/>
              <a:t>Education institutions</a:t>
            </a:r>
          </a:p>
          <a:p>
            <a:pPr marL="108000" lvl="0" indent="0" algn="ctr">
              <a:buNone/>
            </a:pPr>
            <a:r>
              <a:rPr lang="en-IE" dirty="0"/>
              <a:t>Town twinning committees</a:t>
            </a:r>
          </a:p>
          <a:p>
            <a:pPr marL="108000" lvl="0" indent="0" algn="ctr">
              <a:buNone/>
            </a:pPr>
            <a:r>
              <a:rPr lang="en-IE" dirty="0"/>
              <a:t>Amateur sports groups</a:t>
            </a:r>
            <a:r>
              <a:rPr lang="en-IE" dirty="0" smtClean="0"/>
              <a:t>…</a:t>
            </a:r>
          </a:p>
          <a:p>
            <a:pPr marL="108000" lvl="0" indent="0" algn="ctr">
              <a:buNone/>
            </a:pPr>
            <a:endParaRPr lang="en-IE" dirty="0"/>
          </a:p>
          <a:p>
            <a:pPr marL="108000" lvl="0" indent="0" algn="ctr">
              <a:buNone/>
            </a:pPr>
            <a:r>
              <a:rPr lang="en-IE" b="1" i="1" dirty="0" smtClean="0">
                <a:solidFill>
                  <a:srgbClr val="FF0000"/>
                </a:solidFill>
              </a:rPr>
              <a:t>Must be a legal entity and a not-for-profit organisation</a:t>
            </a:r>
            <a:endParaRPr lang="en-IE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5188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Eligible Costs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3600" dirty="0" smtClean="0"/>
              <a:t>Staff costs linked directly to the action</a:t>
            </a:r>
          </a:p>
          <a:p>
            <a:r>
              <a:rPr lang="en-IE" sz="3600" dirty="0" smtClean="0"/>
              <a:t>Travel and subsistence costs of participants at events</a:t>
            </a:r>
          </a:p>
          <a:p>
            <a:r>
              <a:rPr lang="en-IE" sz="3600" dirty="0" smtClean="0"/>
              <a:t>Rental of room/interpreting and translation needed for the running of events</a:t>
            </a:r>
          </a:p>
          <a:p>
            <a:r>
              <a:rPr lang="en-IE" sz="3600" dirty="0" smtClean="0"/>
              <a:t>Communication/dissemination costs linked to the events</a:t>
            </a:r>
          </a:p>
        </p:txBody>
      </p:sp>
    </p:spTree>
    <p:extLst>
      <p:ext uri="{BB962C8B-B14F-4D97-AF65-F5344CB8AC3E}">
        <p14:creationId xmlns:p14="http://schemas.microsoft.com/office/powerpoint/2010/main" val="16452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Lump Sum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121239" y="515160"/>
          <a:ext cx="4520485" cy="6053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7895"/>
                <a:gridCol w="2192590"/>
              </a:tblGrid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</a:rPr>
                        <a:t>Number of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</a:rPr>
                        <a:t>Participants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</a:rPr>
                        <a:t>Lump Sum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&gt;175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€25,000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161-175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€24,000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146-160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€22,000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131-145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€20,000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116-130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€18,000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101-115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€16,500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86-100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€14,500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17-85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€12,000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56-70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€10,000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</a:rPr>
                        <a:t>41-55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€7500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</a:rPr>
                        <a:t>25-40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b="1" dirty="0">
                          <a:effectLst/>
                        </a:rPr>
                        <a:t>€5000</a:t>
                      </a:r>
                      <a:endParaRPr lang="en-I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9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Lump Sum Calculation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/>
              <a:t>L</a:t>
            </a:r>
            <a:r>
              <a:rPr lang="en-IE" dirty="0" smtClean="0"/>
              <a:t>ump </a:t>
            </a:r>
            <a:r>
              <a:rPr lang="en-IE" dirty="0"/>
              <a:t>sum is based </a:t>
            </a:r>
            <a:r>
              <a:rPr lang="en-IE" dirty="0" smtClean="0"/>
              <a:t>on the amount of participants invited and travelling to the host country e.g.</a:t>
            </a:r>
          </a:p>
          <a:p>
            <a:pPr marL="0" indent="0">
              <a:buNone/>
            </a:pPr>
            <a:endParaRPr lang="en-IE" dirty="0"/>
          </a:p>
          <a:p>
            <a:pPr marL="0" indent="0" algn="ctr">
              <a:buNone/>
            </a:pPr>
            <a:r>
              <a:rPr lang="en-IE" sz="4000" b="1" dirty="0" smtClean="0">
                <a:solidFill>
                  <a:schemeClr val="accent6">
                    <a:lumMod val="75000"/>
                  </a:schemeClr>
                </a:solidFill>
              </a:rPr>
              <a:t>25 people travel to Ireland from France = €5000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875056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Distribution of funding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E" b="1" dirty="0" smtClean="0"/>
          </a:p>
          <a:p>
            <a:pPr marL="0" indent="0">
              <a:buNone/>
            </a:pPr>
            <a:r>
              <a:rPr lang="en-IE" sz="3600" dirty="0" smtClean="0"/>
              <a:t>Funding will be distributed to the beneficiary </a:t>
            </a:r>
            <a:r>
              <a:rPr lang="en-IE" sz="3600" b="1" dirty="0" smtClean="0">
                <a:solidFill>
                  <a:srgbClr val="FF0000"/>
                </a:solidFill>
              </a:rPr>
              <a:t>AFTER </a:t>
            </a:r>
            <a:r>
              <a:rPr lang="en-IE" sz="3600" dirty="0" smtClean="0"/>
              <a:t>the town twinning project has taken place, upon:</a:t>
            </a:r>
          </a:p>
          <a:p>
            <a:r>
              <a:rPr lang="en-IE" sz="3600" dirty="0" smtClean="0">
                <a:solidFill>
                  <a:srgbClr val="7030A0"/>
                </a:solidFill>
              </a:rPr>
              <a:t>Receipt of the Final Report by the EACEA</a:t>
            </a:r>
          </a:p>
          <a:p>
            <a:r>
              <a:rPr lang="en-IE" sz="3600" dirty="0">
                <a:solidFill>
                  <a:srgbClr val="7030A0"/>
                </a:solidFill>
              </a:rPr>
              <a:t>E</a:t>
            </a:r>
            <a:r>
              <a:rPr lang="en-IE" sz="3600" dirty="0" smtClean="0">
                <a:solidFill>
                  <a:srgbClr val="7030A0"/>
                </a:solidFill>
              </a:rPr>
              <a:t>vidence on the county/town/local website that the events took place. </a:t>
            </a:r>
            <a:endParaRPr lang="en-IE" sz="36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056108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Award Criteria – Evaluation of the Application Form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E" sz="3600" dirty="0" smtClean="0"/>
          </a:p>
          <a:p>
            <a:pPr marL="0" indent="0">
              <a:buNone/>
            </a:pPr>
            <a:r>
              <a:rPr lang="en-IE" sz="3600" dirty="0" smtClean="0"/>
              <a:t>30 Points </a:t>
            </a:r>
            <a:r>
              <a:rPr lang="en-IE" sz="3600" dirty="0" smtClean="0"/>
              <a:t>- Consistency with the objectives of the programme</a:t>
            </a:r>
          </a:p>
          <a:p>
            <a:pPr marL="0" indent="0">
              <a:buNone/>
            </a:pPr>
            <a:r>
              <a:rPr lang="en-IE" sz="3600" dirty="0" smtClean="0"/>
              <a:t>35 Points </a:t>
            </a:r>
            <a:r>
              <a:rPr lang="en-IE" sz="3600" dirty="0" smtClean="0"/>
              <a:t>- Quality of the Activity Plan</a:t>
            </a:r>
          </a:p>
          <a:p>
            <a:pPr marL="0" indent="0">
              <a:buNone/>
            </a:pPr>
            <a:r>
              <a:rPr lang="en-IE" sz="3600" dirty="0" smtClean="0"/>
              <a:t>15 Points </a:t>
            </a:r>
            <a:r>
              <a:rPr lang="en-IE" sz="3600" dirty="0" smtClean="0"/>
              <a:t>- Dissemination</a:t>
            </a:r>
          </a:p>
          <a:p>
            <a:pPr marL="0" indent="0">
              <a:buNone/>
            </a:pPr>
            <a:r>
              <a:rPr lang="en-IE" sz="3600" dirty="0" smtClean="0"/>
              <a:t>20 Points </a:t>
            </a:r>
            <a:r>
              <a:rPr lang="en-IE" sz="3600" dirty="0" smtClean="0"/>
              <a:t>- Impact and Citizen Involvement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120009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392177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IE" sz="7200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IE" sz="8000" b="1" dirty="0" smtClean="0">
                <a:solidFill>
                  <a:srgbClr val="7030A0"/>
                </a:solidFill>
              </a:rPr>
              <a:t>Expectations…</a:t>
            </a:r>
            <a:endParaRPr lang="en-IE" sz="8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03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>
                <a:solidFill>
                  <a:schemeClr val="accent5">
                    <a:lumMod val="75000"/>
                  </a:schemeClr>
                </a:solidFill>
              </a:rPr>
              <a:t>Inniscarra-Plougenven</a:t>
            </a:r>
            <a:r>
              <a:rPr lang="en-IE" dirty="0" smtClean="0">
                <a:solidFill>
                  <a:schemeClr val="accent5">
                    <a:lumMod val="75000"/>
                  </a:schemeClr>
                </a:solidFill>
              </a:rPr>
              <a:t> Town Twinning</a:t>
            </a:r>
            <a:endParaRPr lang="en-IE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900" i="1" dirty="0">
                <a:solidFill>
                  <a:srgbClr val="FF0000"/>
                </a:solidFill>
              </a:rPr>
              <a:t>A</a:t>
            </a:r>
            <a:r>
              <a:rPr lang="en-IE" sz="2900" i="1" dirty="0" err="1" smtClean="0">
                <a:solidFill>
                  <a:srgbClr val="FF0000"/>
                </a:solidFill>
              </a:rPr>
              <a:t>ims</a:t>
            </a:r>
            <a:r>
              <a:rPr lang="en-IE" sz="2900" i="1" dirty="0" smtClean="0">
                <a:solidFill>
                  <a:srgbClr val="FF0000"/>
                </a:solidFill>
              </a:rPr>
              <a:t> </a:t>
            </a:r>
            <a:r>
              <a:rPr lang="en-IE" sz="2900" i="1" dirty="0">
                <a:solidFill>
                  <a:srgbClr val="FF0000"/>
                </a:solidFill>
              </a:rPr>
              <a:t>to increase civic engagement of citizens in urban disadvantaged areas with local level decision making, deepening the EU agenda for 'Community Led Local </a:t>
            </a:r>
            <a:r>
              <a:rPr lang="en-IE" sz="2900" i="1" dirty="0" smtClean="0">
                <a:solidFill>
                  <a:srgbClr val="FF0000"/>
                </a:solidFill>
              </a:rPr>
              <a:t>Development’</a:t>
            </a:r>
            <a:endParaRPr lang="en-US" sz="29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Lead </a:t>
            </a:r>
            <a:r>
              <a:rPr lang="en-US" b="1" dirty="0">
                <a:solidFill>
                  <a:srgbClr val="FF0000"/>
                </a:solidFill>
              </a:rPr>
              <a:t>organization: </a:t>
            </a:r>
            <a:r>
              <a:rPr lang="en-US" dirty="0" err="1" smtClean="0">
                <a:solidFill>
                  <a:srgbClr val="FF0000"/>
                </a:solidFill>
              </a:rPr>
              <a:t>Ballymun</a:t>
            </a:r>
            <a:r>
              <a:rPr lang="en-US" dirty="0" smtClean="0">
                <a:solidFill>
                  <a:srgbClr val="FF0000"/>
                </a:solidFill>
              </a:rPr>
              <a:t> Job Centre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Partners: </a:t>
            </a:r>
            <a:r>
              <a:rPr lang="en-US" dirty="0" err="1" smtClean="0">
                <a:solidFill>
                  <a:srgbClr val="FF0000"/>
                </a:solidFill>
              </a:rPr>
              <a:t>DublinNet</a:t>
            </a:r>
            <a:r>
              <a:rPr lang="en-US" dirty="0" smtClean="0">
                <a:solidFill>
                  <a:srgbClr val="FF0000"/>
                </a:solidFill>
              </a:rPr>
              <a:t> (Ireland); European Network of Social Integration Enterprises (Belgium); </a:t>
            </a:r>
            <a:r>
              <a:rPr lang="en-US" dirty="0" err="1" smtClean="0">
                <a:solidFill>
                  <a:srgbClr val="FF0000"/>
                </a:solidFill>
              </a:rPr>
              <a:t>Alaturi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Voi</a:t>
            </a:r>
            <a:r>
              <a:rPr lang="en-US" dirty="0" smtClean="0">
                <a:solidFill>
                  <a:srgbClr val="FF0000"/>
                </a:solidFill>
              </a:rPr>
              <a:t> (Romania); </a:t>
            </a:r>
            <a:r>
              <a:rPr lang="en-US" dirty="0" err="1" smtClean="0">
                <a:solidFill>
                  <a:srgbClr val="FF0000"/>
                </a:solidFill>
              </a:rPr>
              <a:t>Consorzio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Sociale</a:t>
            </a:r>
            <a:r>
              <a:rPr lang="en-US" dirty="0" smtClean="0">
                <a:solidFill>
                  <a:srgbClr val="FF0000"/>
                </a:solidFill>
              </a:rPr>
              <a:t> Abele </a:t>
            </a:r>
            <a:r>
              <a:rPr lang="en-US" dirty="0" err="1" smtClean="0">
                <a:solidFill>
                  <a:srgbClr val="FF0000"/>
                </a:solidFill>
              </a:rPr>
              <a:t>Lavoro</a:t>
            </a:r>
            <a:r>
              <a:rPr lang="en-US" dirty="0" smtClean="0">
                <a:solidFill>
                  <a:srgbClr val="FF0000"/>
                </a:solidFill>
              </a:rPr>
              <a:t>, Italy.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Budget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€150.000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Activities: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</a:rPr>
              <a:t>Research into participation in each country e.g. PPNs in Ireland. 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</a:rPr>
              <a:t>Each partner engaged local communities in disadvantaged areas in ‘learning groups’ where they learnt </a:t>
            </a:r>
            <a:r>
              <a:rPr lang="en-US" dirty="0" err="1" smtClean="0">
                <a:solidFill>
                  <a:srgbClr val="FF0000"/>
                </a:solidFill>
              </a:rPr>
              <a:t>fo</a:t>
            </a:r>
            <a:r>
              <a:rPr lang="en-US" dirty="0" smtClean="0">
                <a:solidFill>
                  <a:srgbClr val="FF0000"/>
                </a:solidFill>
              </a:rPr>
              <a:t> the European agenda for active citizenship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</a:rPr>
              <a:t>Workshops to empower people to engage locally and at EU level. Awareness raising of relevant policies; usage of tools such as online ‘town hall’ portal.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0971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>
                <a:solidFill>
                  <a:schemeClr val="accent5">
                    <a:lumMod val="75000"/>
                  </a:schemeClr>
                </a:solidFill>
              </a:rPr>
              <a:t>Inniscarra-Plougenven</a:t>
            </a:r>
            <a:r>
              <a:rPr lang="en-IE" dirty="0" smtClean="0">
                <a:solidFill>
                  <a:schemeClr val="accent5">
                    <a:lumMod val="75000"/>
                  </a:schemeClr>
                </a:solidFill>
              </a:rPr>
              <a:t> Town Twinning</a:t>
            </a:r>
            <a:endParaRPr lang="en-IE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900" i="1" dirty="0">
                <a:solidFill>
                  <a:srgbClr val="FF0000"/>
                </a:solidFill>
              </a:rPr>
              <a:t>A</a:t>
            </a:r>
            <a:r>
              <a:rPr lang="en-IE" sz="2900" i="1" dirty="0" err="1" smtClean="0">
                <a:solidFill>
                  <a:srgbClr val="FF0000"/>
                </a:solidFill>
              </a:rPr>
              <a:t>ims</a:t>
            </a:r>
            <a:r>
              <a:rPr lang="en-IE" sz="2900" i="1" dirty="0" smtClean="0">
                <a:solidFill>
                  <a:srgbClr val="FF0000"/>
                </a:solidFill>
              </a:rPr>
              <a:t> </a:t>
            </a:r>
            <a:r>
              <a:rPr lang="en-IE" sz="2900" i="1" dirty="0">
                <a:solidFill>
                  <a:srgbClr val="FF0000"/>
                </a:solidFill>
              </a:rPr>
              <a:t>to increase civic engagement of citizens in urban disadvantaged areas with local level decision making, deepening the EU agenda for 'Community Led Local </a:t>
            </a:r>
            <a:r>
              <a:rPr lang="en-IE" sz="2900" i="1" dirty="0" smtClean="0">
                <a:solidFill>
                  <a:srgbClr val="FF0000"/>
                </a:solidFill>
              </a:rPr>
              <a:t>Development’</a:t>
            </a:r>
            <a:endParaRPr lang="en-US" sz="29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Lead </a:t>
            </a:r>
            <a:r>
              <a:rPr lang="en-US" b="1" dirty="0">
                <a:solidFill>
                  <a:srgbClr val="FF0000"/>
                </a:solidFill>
              </a:rPr>
              <a:t>organization: </a:t>
            </a:r>
            <a:r>
              <a:rPr lang="en-US" dirty="0" err="1" smtClean="0">
                <a:solidFill>
                  <a:srgbClr val="FF0000"/>
                </a:solidFill>
              </a:rPr>
              <a:t>Ballymun</a:t>
            </a:r>
            <a:r>
              <a:rPr lang="en-US" dirty="0" smtClean="0">
                <a:solidFill>
                  <a:srgbClr val="FF0000"/>
                </a:solidFill>
              </a:rPr>
              <a:t> Job Centre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Partners: </a:t>
            </a:r>
            <a:r>
              <a:rPr lang="en-US" dirty="0" err="1" smtClean="0">
                <a:solidFill>
                  <a:srgbClr val="FF0000"/>
                </a:solidFill>
              </a:rPr>
              <a:t>DublinNet</a:t>
            </a:r>
            <a:r>
              <a:rPr lang="en-US" dirty="0" smtClean="0">
                <a:solidFill>
                  <a:srgbClr val="FF0000"/>
                </a:solidFill>
              </a:rPr>
              <a:t> (Ireland); European Network of Social Integration Enterprises (Belgium); </a:t>
            </a:r>
            <a:r>
              <a:rPr lang="en-US" dirty="0" err="1" smtClean="0">
                <a:solidFill>
                  <a:srgbClr val="FF0000"/>
                </a:solidFill>
              </a:rPr>
              <a:t>Alaturi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Voi</a:t>
            </a:r>
            <a:r>
              <a:rPr lang="en-US" dirty="0" smtClean="0">
                <a:solidFill>
                  <a:srgbClr val="FF0000"/>
                </a:solidFill>
              </a:rPr>
              <a:t> (Romania); </a:t>
            </a:r>
            <a:r>
              <a:rPr lang="en-US" dirty="0" err="1" smtClean="0">
                <a:solidFill>
                  <a:srgbClr val="FF0000"/>
                </a:solidFill>
              </a:rPr>
              <a:t>Consorzio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Sociale</a:t>
            </a:r>
            <a:r>
              <a:rPr lang="en-US" dirty="0" smtClean="0">
                <a:solidFill>
                  <a:srgbClr val="FF0000"/>
                </a:solidFill>
              </a:rPr>
              <a:t> Abele </a:t>
            </a:r>
            <a:r>
              <a:rPr lang="en-US" dirty="0" err="1" smtClean="0">
                <a:solidFill>
                  <a:srgbClr val="FF0000"/>
                </a:solidFill>
              </a:rPr>
              <a:t>Lavoro</a:t>
            </a:r>
            <a:r>
              <a:rPr lang="en-US" dirty="0" smtClean="0">
                <a:solidFill>
                  <a:srgbClr val="FF0000"/>
                </a:solidFill>
              </a:rPr>
              <a:t>, Italy.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Budget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€150.000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Activities: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</a:rPr>
              <a:t>Research into participation in each country e.g. PPNs in Ireland. 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</a:rPr>
              <a:t>Each partner engaged local communities in disadvantaged areas in ‘learning groups’ where they learnt </a:t>
            </a:r>
            <a:r>
              <a:rPr lang="en-US" dirty="0" err="1" smtClean="0">
                <a:solidFill>
                  <a:srgbClr val="FF0000"/>
                </a:solidFill>
              </a:rPr>
              <a:t>fo</a:t>
            </a:r>
            <a:r>
              <a:rPr lang="en-US" dirty="0" smtClean="0">
                <a:solidFill>
                  <a:srgbClr val="FF0000"/>
                </a:solidFill>
              </a:rPr>
              <a:t> the European agenda for active citizenship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</a:rPr>
              <a:t>Workshops to empower people to engage locally and at EU level. Awareness raising of relevant policies; usage of tools such as online ‘town hall’ portal.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208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Sean </a:t>
            </a:r>
            <a:r>
              <a:rPr lang="en-IE" dirty="0" err="1" smtClean="0"/>
              <a:t>Counihan</a:t>
            </a:r>
            <a:r>
              <a:rPr lang="en-IE" dirty="0" smtClean="0"/>
              <a:t> – Killarney Town Twinning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E" i="1" dirty="0" smtClean="0"/>
          </a:p>
          <a:p>
            <a:pPr marL="0" indent="0">
              <a:buNone/>
            </a:pPr>
            <a:endParaRPr lang="en-IE" i="1" dirty="0"/>
          </a:p>
          <a:p>
            <a:pPr marL="0" indent="0">
              <a:buNone/>
            </a:pPr>
            <a:endParaRPr lang="en-IE" i="1" dirty="0" smtClean="0"/>
          </a:p>
          <a:p>
            <a:pPr marL="0" indent="0">
              <a:buNone/>
            </a:pPr>
            <a:endParaRPr lang="en-IE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454" y="1662906"/>
            <a:ext cx="762000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53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 smtClean="0"/>
          </a:p>
          <a:p>
            <a:pPr marL="0" indent="0" algn="ctr">
              <a:buNone/>
            </a:pPr>
            <a:r>
              <a:rPr lang="en-IE" sz="9600" b="1" dirty="0" smtClean="0">
                <a:solidFill>
                  <a:srgbClr val="FF0000"/>
                </a:solidFill>
              </a:rPr>
              <a:t>LUNCH!</a:t>
            </a:r>
            <a:endParaRPr lang="en-IE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77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Application Form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400" dirty="0" smtClean="0"/>
              <a:t>E-Form</a:t>
            </a:r>
          </a:p>
          <a:p>
            <a:r>
              <a:rPr lang="en-IE" sz="4400" dirty="0" smtClean="0"/>
              <a:t>First need a PIC Number</a:t>
            </a:r>
          </a:p>
          <a:p>
            <a:r>
              <a:rPr lang="en-IE" sz="4400" dirty="0" smtClean="0"/>
              <a:t>Go in, edit and save…</a:t>
            </a:r>
          </a:p>
          <a:p>
            <a:r>
              <a:rPr lang="en-IE" sz="4400" dirty="0" smtClean="0"/>
              <a:t>Keep the ‘</a:t>
            </a:r>
            <a:r>
              <a:rPr lang="en-IE" sz="4400" dirty="0" smtClean="0"/>
              <a:t>e-form</a:t>
            </a:r>
            <a:r>
              <a:rPr lang="en-IE" sz="4400" dirty="0" smtClean="0"/>
              <a:t>’ guide with you to help with bugs/issues </a:t>
            </a:r>
            <a:endParaRPr lang="en-IE" sz="4400" dirty="0"/>
          </a:p>
        </p:txBody>
      </p:sp>
    </p:spTree>
    <p:extLst>
      <p:ext uri="{BB962C8B-B14F-4D97-AF65-F5344CB8AC3E}">
        <p14:creationId xmlns:p14="http://schemas.microsoft.com/office/powerpoint/2010/main" val="240361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Group Exercise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r>
              <a:rPr lang="en-IE" dirty="0" smtClean="0"/>
              <a:t>From into new groups and brainstorm:</a:t>
            </a:r>
          </a:p>
          <a:p>
            <a:pPr marL="0" indent="0">
              <a:buNone/>
            </a:pPr>
            <a:endParaRPr lang="en-IE" dirty="0"/>
          </a:p>
          <a:p>
            <a:pPr marL="0" indent="0" algn="ctr">
              <a:buNone/>
            </a:pPr>
            <a:endParaRPr lang="en-IE" i="1" dirty="0" smtClean="0"/>
          </a:p>
          <a:p>
            <a:pPr marL="0" indent="0" algn="ctr">
              <a:buNone/>
            </a:pPr>
            <a:r>
              <a:rPr lang="en-IE" sz="3600" b="1" i="1" dirty="0" smtClean="0">
                <a:solidFill>
                  <a:schemeClr val="accent6">
                    <a:lumMod val="75000"/>
                  </a:schemeClr>
                </a:solidFill>
              </a:rPr>
              <a:t>What questions would you expect to see on the Europe for Citizens application form?</a:t>
            </a:r>
          </a:p>
          <a:p>
            <a:pPr marL="0" indent="0">
              <a:buNone/>
            </a:pPr>
            <a:endParaRPr lang="en-IE" i="1" dirty="0" smtClean="0"/>
          </a:p>
        </p:txBody>
      </p:sp>
    </p:spTree>
    <p:extLst>
      <p:ext uri="{BB962C8B-B14F-4D97-AF65-F5344CB8AC3E}">
        <p14:creationId xmlns:p14="http://schemas.microsoft.com/office/powerpoint/2010/main" val="14355414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Questions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b="1" dirty="0" smtClean="0"/>
              <a:t>A1:  </a:t>
            </a:r>
            <a:r>
              <a:rPr lang="en-IE" dirty="0" smtClean="0"/>
              <a:t>Organisation</a:t>
            </a:r>
          </a:p>
          <a:p>
            <a:pPr marL="0" indent="0">
              <a:buNone/>
            </a:pPr>
            <a:r>
              <a:rPr lang="en-IE" b="1" dirty="0" smtClean="0"/>
              <a:t>A2:  </a:t>
            </a:r>
            <a:r>
              <a:rPr lang="en-IE" dirty="0" smtClean="0"/>
              <a:t>Person responsible for the management of the application</a:t>
            </a:r>
          </a:p>
          <a:p>
            <a:pPr marL="0" indent="0">
              <a:buNone/>
            </a:pPr>
            <a:r>
              <a:rPr lang="en-IE" b="1" dirty="0" smtClean="0"/>
              <a:t>A3:  </a:t>
            </a:r>
            <a:r>
              <a:rPr lang="en-IE" dirty="0" smtClean="0"/>
              <a:t>Person authorised to represent the org in legally binding docs (CEO)</a:t>
            </a:r>
          </a:p>
          <a:p>
            <a:pPr marL="0" indent="0">
              <a:buNone/>
            </a:pPr>
            <a:r>
              <a:rPr lang="en-IE" dirty="0" smtClean="0"/>
              <a:t>________________________________________________________</a:t>
            </a:r>
          </a:p>
          <a:p>
            <a:pPr marL="0" indent="0">
              <a:buNone/>
            </a:pPr>
            <a:r>
              <a:rPr lang="en-IE" b="1" dirty="0" smtClean="0"/>
              <a:t>B1:  </a:t>
            </a:r>
            <a:r>
              <a:rPr lang="en-IE" dirty="0" smtClean="0"/>
              <a:t>Organisation and activities – Structure</a:t>
            </a:r>
          </a:p>
          <a:p>
            <a:pPr marL="0" indent="0">
              <a:buNone/>
            </a:pPr>
            <a:r>
              <a:rPr lang="en-IE" b="1" dirty="0" smtClean="0"/>
              <a:t>B2:  </a:t>
            </a:r>
            <a:r>
              <a:rPr lang="en-IE" dirty="0" smtClean="0"/>
              <a:t>Aims and activities of the organisation; role of your org in the project</a:t>
            </a:r>
          </a:p>
          <a:p>
            <a:pPr marL="0" indent="0">
              <a:buNone/>
            </a:pPr>
            <a:r>
              <a:rPr lang="en-IE" b="1" dirty="0" smtClean="0"/>
              <a:t>B3:  </a:t>
            </a:r>
            <a:r>
              <a:rPr lang="en-IE" dirty="0" smtClean="0"/>
              <a:t>Other EU grants – list 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13642542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Questions…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b="1" dirty="0" smtClean="0"/>
              <a:t>C1:  </a:t>
            </a:r>
            <a:r>
              <a:rPr lang="en-IE" dirty="0" smtClean="0"/>
              <a:t>Timetable of the project – duration</a:t>
            </a:r>
          </a:p>
          <a:p>
            <a:pPr marL="0" indent="0">
              <a:buNone/>
            </a:pPr>
            <a:r>
              <a:rPr lang="en-IE" b="1" dirty="0" smtClean="0"/>
              <a:t>C2:  </a:t>
            </a:r>
            <a:r>
              <a:rPr lang="en-IE" dirty="0" smtClean="0"/>
              <a:t>Venues of the activities – countries</a:t>
            </a:r>
          </a:p>
          <a:p>
            <a:pPr marL="0" indent="0">
              <a:buNone/>
            </a:pPr>
            <a:r>
              <a:rPr lang="en-IE" b="1" dirty="0" smtClean="0"/>
              <a:t>C3:  </a:t>
            </a:r>
            <a:r>
              <a:rPr lang="en-IE" dirty="0" smtClean="0"/>
              <a:t>Participants (country, org, disadvantaged, gender, total)</a:t>
            </a:r>
          </a:p>
          <a:p>
            <a:pPr marL="0" indent="0">
              <a:buNone/>
            </a:pPr>
            <a:r>
              <a:rPr lang="en-IE" b="1" dirty="0" smtClean="0"/>
              <a:t>C4:  </a:t>
            </a:r>
            <a:r>
              <a:rPr lang="en-IE" dirty="0" smtClean="0"/>
              <a:t>Short description of the project, including it’s aims</a:t>
            </a:r>
          </a:p>
          <a:p>
            <a:pPr marL="0" indent="0">
              <a:buNone/>
            </a:pPr>
            <a:r>
              <a:rPr lang="en-IE" b="1" dirty="0" smtClean="0"/>
              <a:t>C5:  </a:t>
            </a:r>
            <a:r>
              <a:rPr lang="en-IE" dirty="0" smtClean="0"/>
              <a:t>Project activities – number of participants, number of countries, preparatory activities</a:t>
            </a:r>
          </a:p>
          <a:p>
            <a:pPr marL="0" indent="0">
              <a:buNone/>
            </a:pPr>
            <a:r>
              <a:rPr lang="en-IE" dirty="0" smtClean="0"/>
              <a:t>______________________________________________________</a:t>
            </a:r>
          </a:p>
          <a:p>
            <a:pPr marL="0" indent="0">
              <a:buNone/>
            </a:pPr>
            <a:r>
              <a:rPr lang="en-IE" b="1" dirty="0"/>
              <a:t>D1:  </a:t>
            </a:r>
            <a:r>
              <a:rPr lang="en-IE" dirty="0"/>
              <a:t>Experience of the project organisers in the field concerned</a:t>
            </a:r>
          </a:p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316597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Questions…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E" b="1" dirty="0"/>
              <a:t>E</a:t>
            </a:r>
            <a:r>
              <a:rPr lang="en-IE" b="1" dirty="0" smtClean="0"/>
              <a:t>1:  </a:t>
            </a:r>
            <a:r>
              <a:rPr lang="en-IE" dirty="0" smtClean="0"/>
              <a:t>Consistency with the objectives of the action of the programme </a:t>
            </a:r>
          </a:p>
          <a:p>
            <a:pPr marL="0" indent="0">
              <a:buNone/>
            </a:pPr>
            <a:r>
              <a:rPr lang="en-IE" dirty="0"/>
              <a:t> </a:t>
            </a:r>
            <a:r>
              <a:rPr lang="en-IE" dirty="0" smtClean="0"/>
              <a:t>- Tick the boxes</a:t>
            </a:r>
          </a:p>
          <a:p>
            <a:pPr marL="0" indent="0">
              <a:buNone/>
            </a:pPr>
            <a:r>
              <a:rPr lang="en-IE" dirty="0"/>
              <a:t> </a:t>
            </a:r>
            <a:r>
              <a:rPr lang="en-IE" dirty="0" smtClean="0"/>
              <a:t>- State how your project fits with the objectives, themes, features</a:t>
            </a:r>
          </a:p>
          <a:p>
            <a:pPr marL="0" indent="0">
              <a:buNone/>
            </a:pPr>
            <a:r>
              <a:rPr lang="en-IE" b="1" dirty="0" smtClean="0"/>
              <a:t>E2:  </a:t>
            </a:r>
            <a:r>
              <a:rPr lang="en-IE" dirty="0" smtClean="0"/>
              <a:t>Activity Plan – appropriate and what is the European dimension?</a:t>
            </a:r>
          </a:p>
          <a:p>
            <a:pPr marL="0" indent="0">
              <a:buNone/>
            </a:pPr>
            <a:r>
              <a:rPr lang="en-IE" b="1" dirty="0" smtClean="0">
                <a:solidFill>
                  <a:srgbClr val="FF0000"/>
                </a:solidFill>
              </a:rPr>
              <a:t>E3:  </a:t>
            </a:r>
            <a:r>
              <a:rPr lang="en-IE" dirty="0" smtClean="0">
                <a:solidFill>
                  <a:srgbClr val="FF0000"/>
                </a:solidFill>
              </a:rPr>
              <a:t>Dissemination  - plan and multiplier effect…</a:t>
            </a:r>
          </a:p>
          <a:p>
            <a:pPr marL="0" indent="0">
              <a:buNone/>
            </a:pPr>
            <a:r>
              <a:rPr lang="en-IE" b="1" dirty="0" smtClean="0">
                <a:solidFill>
                  <a:srgbClr val="FF0000"/>
                </a:solidFill>
              </a:rPr>
              <a:t>E4:  </a:t>
            </a:r>
            <a:r>
              <a:rPr lang="en-IE" dirty="0" smtClean="0">
                <a:solidFill>
                  <a:srgbClr val="FF0000"/>
                </a:solidFill>
              </a:rPr>
              <a:t>Impact and Citizens Involvement:  mid to long-term impacts; how will the participants be involved; % of new people involved.</a:t>
            </a:r>
          </a:p>
          <a:p>
            <a:pPr marL="0" indent="0">
              <a:buNone/>
            </a:pPr>
            <a:r>
              <a:rPr lang="en-IE" b="1" dirty="0" smtClean="0">
                <a:solidFill>
                  <a:srgbClr val="FF0000"/>
                </a:solidFill>
              </a:rPr>
              <a:t>____________________________________________________</a:t>
            </a:r>
          </a:p>
          <a:p>
            <a:pPr marL="0" indent="0">
              <a:buNone/>
            </a:pPr>
            <a:r>
              <a:rPr lang="en-IE" b="1" dirty="0" smtClean="0">
                <a:solidFill>
                  <a:srgbClr val="FF0000"/>
                </a:solidFill>
              </a:rPr>
              <a:t>F:   </a:t>
            </a:r>
            <a:r>
              <a:rPr lang="en-IE" dirty="0" smtClean="0">
                <a:solidFill>
                  <a:srgbClr val="FF0000"/>
                </a:solidFill>
              </a:rPr>
              <a:t>Timetable of the activity  - expected results </a:t>
            </a:r>
            <a:endParaRPr lang="en-IE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209115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Group Work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/>
              <a:t>From into new </a:t>
            </a:r>
            <a:r>
              <a:rPr lang="en-IE" dirty="0" smtClean="0"/>
              <a:t>groups. </a:t>
            </a:r>
          </a:p>
          <a:p>
            <a:pPr marL="0" indent="0">
              <a:buNone/>
            </a:pPr>
            <a:endParaRPr lang="en-IE" dirty="0"/>
          </a:p>
          <a:p>
            <a:pPr marL="0" indent="0" algn="ctr">
              <a:buNone/>
            </a:pPr>
            <a:endParaRPr lang="en-IE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IE" b="1" i="1" dirty="0" smtClean="0">
                <a:solidFill>
                  <a:schemeClr val="accent5">
                    <a:lumMod val="75000"/>
                  </a:schemeClr>
                </a:solidFill>
              </a:rPr>
              <a:t>Using a sample project idea, answer one question from Section E per group</a:t>
            </a:r>
            <a:endParaRPr lang="en-IE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IE" dirty="0"/>
          </a:p>
          <a:p>
            <a:pPr marL="0" indent="0" algn="ctr">
              <a:buNone/>
            </a:pPr>
            <a:endParaRPr lang="en-IE" i="1" dirty="0"/>
          </a:p>
          <a:p>
            <a:pPr marL="0" indent="0">
              <a:buNone/>
            </a:pP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4210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Workshop Outline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9.30    Welcome and Introduction</a:t>
            </a:r>
          </a:p>
          <a:p>
            <a:pPr marL="0" indent="0">
              <a:buNone/>
            </a:pPr>
            <a:r>
              <a:rPr lang="en-IE" dirty="0" smtClean="0"/>
              <a:t>10.00  EU Funding – Drawing from Experiences</a:t>
            </a:r>
          </a:p>
          <a:p>
            <a:pPr marL="0" indent="0">
              <a:buNone/>
            </a:pPr>
            <a:r>
              <a:rPr lang="en-IE" dirty="0" smtClean="0"/>
              <a:t>10.20  Presentation – EU Funding in a Nutshell</a:t>
            </a:r>
          </a:p>
          <a:p>
            <a:pPr marL="0" indent="0">
              <a:buNone/>
            </a:pPr>
            <a:r>
              <a:rPr lang="en-IE" dirty="0" smtClean="0"/>
              <a:t>11.00  Europe for Citizens – Understanding the Programme</a:t>
            </a:r>
          </a:p>
          <a:p>
            <a:pPr marL="0" indent="0">
              <a:buNone/>
            </a:pPr>
            <a:r>
              <a:rPr lang="en-IE" dirty="0" smtClean="0"/>
              <a:t>12.15  Case Study </a:t>
            </a:r>
            <a:r>
              <a:rPr lang="en-IE" dirty="0" smtClean="0"/>
              <a:t>– Sean from Killarney Town Twinning </a:t>
            </a:r>
          </a:p>
          <a:p>
            <a:pPr marL="0" indent="0">
              <a:buNone/>
            </a:pPr>
            <a:r>
              <a:rPr lang="en-IE" b="1" dirty="0" smtClean="0">
                <a:solidFill>
                  <a:schemeClr val="accent6"/>
                </a:solidFill>
              </a:rPr>
              <a:t>12.30 </a:t>
            </a:r>
            <a:r>
              <a:rPr lang="en-IE" b="1" dirty="0" smtClean="0"/>
              <a:t> </a:t>
            </a:r>
            <a:r>
              <a:rPr lang="en-IE" b="1" dirty="0" smtClean="0">
                <a:solidFill>
                  <a:schemeClr val="accent6"/>
                </a:solidFill>
              </a:rPr>
              <a:t>Lunch!</a:t>
            </a:r>
          </a:p>
          <a:p>
            <a:pPr marL="0" indent="0">
              <a:buNone/>
            </a:pPr>
            <a:r>
              <a:rPr lang="en-IE" dirty="0" smtClean="0"/>
              <a:t>13.15  Europe for Citizens – Application Form Study </a:t>
            </a:r>
          </a:p>
          <a:p>
            <a:pPr marL="0" indent="0">
              <a:buNone/>
            </a:pPr>
            <a:r>
              <a:rPr lang="en-IE" dirty="0" smtClean="0"/>
              <a:t>14.15  Answering Questions based on Your Project Ideas</a:t>
            </a:r>
          </a:p>
          <a:p>
            <a:pPr marL="0" indent="0">
              <a:buNone/>
            </a:pPr>
            <a:r>
              <a:rPr lang="en-IE" dirty="0" smtClean="0"/>
              <a:t>15.15  Final steps towards application – Timeline and Pact</a:t>
            </a:r>
          </a:p>
          <a:p>
            <a:pPr marL="0" indent="0">
              <a:buNone/>
            </a:pPr>
            <a:r>
              <a:rPr lang="en-IE" dirty="0" smtClean="0"/>
              <a:t>15.00  Close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52949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Application </a:t>
            </a:r>
            <a:r>
              <a:rPr lang="en-IE" dirty="0" smtClean="0"/>
              <a:t>Deadlines </a:t>
            </a:r>
            <a:r>
              <a:rPr lang="en-IE" dirty="0" smtClean="0"/>
              <a:t>2017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227750" cy="43513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IE" sz="4000" b="1" dirty="0">
              <a:solidFill>
                <a:srgbClr val="FF0000"/>
              </a:solidFill>
            </a:endParaRPr>
          </a:p>
          <a:p>
            <a:pPr marL="0" lvl="0" indent="0" algn="ctr">
              <a:buNone/>
            </a:pPr>
            <a:r>
              <a:rPr lang="en-IE" sz="4400" b="1" dirty="0">
                <a:solidFill>
                  <a:srgbClr val="FF0000"/>
                </a:solidFill>
              </a:rPr>
              <a:t>1 </a:t>
            </a:r>
            <a:r>
              <a:rPr lang="en-IE" sz="4400" b="1" dirty="0" smtClean="0">
                <a:solidFill>
                  <a:srgbClr val="FF0000"/>
                </a:solidFill>
              </a:rPr>
              <a:t>March-  11am</a:t>
            </a:r>
            <a:endParaRPr lang="en-IE" sz="4400" b="1" dirty="0" smtClean="0">
              <a:solidFill>
                <a:srgbClr val="FF0000"/>
              </a:solidFill>
            </a:endParaRPr>
          </a:p>
          <a:p>
            <a:pPr marL="0" lvl="0" indent="0" algn="ctr">
              <a:buNone/>
            </a:pPr>
            <a:endParaRPr lang="en-IE" sz="4400" b="1" dirty="0" smtClean="0">
              <a:solidFill>
                <a:srgbClr val="FF0000"/>
              </a:solidFill>
            </a:endParaRPr>
          </a:p>
          <a:p>
            <a:pPr marL="0" lvl="0" indent="0" algn="ctr">
              <a:buNone/>
            </a:pPr>
            <a:endParaRPr lang="en-IE" sz="4400" b="1" dirty="0">
              <a:solidFill>
                <a:srgbClr val="FF0000"/>
              </a:solidFill>
            </a:endParaRPr>
          </a:p>
          <a:p>
            <a:pPr marL="0" lvl="0" indent="0" algn="ctr">
              <a:buNone/>
            </a:pPr>
            <a:r>
              <a:rPr lang="en-IE" sz="4400" b="1" dirty="0" smtClean="0">
                <a:solidFill>
                  <a:srgbClr val="FF0000"/>
                </a:solidFill>
              </a:rPr>
              <a:t>1 September – 11am</a:t>
            </a:r>
            <a:endParaRPr lang="en-IE" sz="4400" dirty="0">
              <a:solidFill>
                <a:srgbClr val="FF0000"/>
              </a:solidFill>
            </a:endParaRPr>
          </a:p>
          <a:p>
            <a:endParaRPr lang="en-I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804" y="1825625"/>
            <a:ext cx="4781267" cy="3585950"/>
          </a:xfrm>
        </p:spPr>
      </p:pic>
    </p:spTree>
    <p:extLst>
      <p:ext uri="{BB962C8B-B14F-4D97-AF65-F5344CB8AC3E}">
        <p14:creationId xmlns:p14="http://schemas.microsoft.com/office/powerpoint/2010/main" val="115016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How to Apply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8000" indent="0">
              <a:buNone/>
            </a:pPr>
            <a:r>
              <a:rPr lang="en-IE" b="1" dirty="0" smtClean="0">
                <a:solidFill>
                  <a:srgbClr val="FF0000"/>
                </a:solidFill>
                <a:latin typeface="+mj-lt"/>
                <a:hlinkClick r:id="rId2"/>
              </a:rPr>
              <a:t>1) Be </a:t>
            </a:r>
            <a:r>
              <a:rPr lang="en-IE" b="1" dirty="0">
                <a:solidFill>
                  <a:srgbClr val="FF0000"/>
                </a:solidFill>
                <a:latin typeface="+mj-lt"/>
                <a:hlinkClick r:id="rId2"/>
              </a:rPr>
              <a:t>Proactive </a:t>
            </a:r>
          </a:p>
          <a:p>
            <a:r>
              <a:rPr lang="en-IE" dirty="0" smtClean="0">
                <a:latin typeface="+mj-lt"/>
                <a:hlinkClick r:id="rId2"/>
              </a:rPr>
              <a:t>Study list of past projects, as per the strand you’re interested in.</a:t>
            </a:r>
          </a:p>
          <a:p>
            <a:r>
              <a:rPr lang="en-IE" dirty="0" smtClean="0">
                <a:latin typeface="+mj-lt"/>
                <a:hlinkClick r:id="rId2"/>
              </a:rPr>
              <a:t>Get </a:t>
            </a:r>
            <a:r>
              <a:rPr lang="en-IE" dirty="0">
                <a:latin typeface="+mj-lt"/>
                <a:hlinkClick r:id="rId2"/>
              </a:rPr>
              <a:t>your PIC Number! </a:t>
            </a:r>
            <a:endParaRPr lang="en-IE" dirty="0" smtClean="0">
              <a:latin typeface="+mj-lt"/>
            </a:endParaRPr>
          </a:p>
          <a:p>
            <a:r>
              <a:rPr lang="en-IE" dirty="0" smtClean="0">
                <a:latin typeface="+mj-lt"/>
              </a:rPr>
              <a:t>Login and view the e-form</a:t>
            </a:r>
          </a:p>
          <a:p>
            <a:r>
              <a:rPr lang="en-IE" dirty="0" smtClean="0">
                <a:latin typeface="+mj-lt"/>
              </a:rPr>
              <a:t>Confirm partners’ involvement </a:t>
            </a:r>
          </a:p>
          <a:p>
            <a:r>
              <a:rPr lang="en-IE" dirty="0" smtClean="0">
                <a:latin typeface="+mj-lt"/>
                <a:hlinkClick r:id="rId3"/>
              </a:rPr>
              <a:t>Read </a:t>
            </a:r>
            <a:r>
              <a:rPr lang="en-IE" dirty="0">
                <a:latin typeface="+mj-lt"/>
                <a:hlinkClick r:id="rId3"/>
              </a:rPr>
              <a:t>the FAQ </a:t>
            </a:r>
            <a:r>
              <a:rPr lang="en-IE" dirty="0" smtClean="0">
                <a:latin typeface="+mj-lt"/>
              </a:rPr>
              <a:t> and the Programme Guide </a:t>
            </a:r>
            <a:r>
              <a:rPr lang="en-IE" b="1" dirty="0" smtClean="0">
                <a:solidFill>
                  <a:srgbClr val="FF0000"/>
                </a:solidFill>
                <a:latin typeface="+mj-lt"/>
              </a:rPr>
              <a:t>TWICE!</a:t>
            </a:r>
            <a:endParaRPr lang="en-IE" b="1" dirty="0">
              <a:solidFill>
                <a:srgbClr val="FF0000"/>
              </a:solidFill>
              <a:latin typeface="+mj-lt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7061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How to Apply	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IE" b="1" dirty="0" smtClean="0">
                <a:latin typeface="+mj-lt"/>
              </a:rPr>
              <a:t>2) Get ready to apply</a:t>
            </a:r>
          </a:p>
          <a:p>
            <a:pPr lvl="0"/>
            <a:r>
              <a:rPr lang="en-IE" dirty="0" smtClean="0">
                <a:latin typeface="+mj-lt"/>
              </a:rPr>
              <a:t>Draft a proposal (see FAQ for questions) </a:t>
            </a:r>
          </a:p>
          <a:p>
            <a:pPr lvl="0"/>
            <a:r>
              <a:rPr lang="en-IE" dirty="0" smtClean="0">
                <a:latin typeface="+mj-lt"/>
              </a:rPr>
              <a:t>Get </a:t>
            </a:r>
            <a:r>
              <a:rPr lang="en-IE" dirty="0">
                <a:latin typeface="+mj-lt"/>
              </a:rPr>
              <a:t>feedback </a:t>
            </a:r>
            <a:r>
              <a:rPr lang="en-IE" dirty="0" smtClean="0">
                <a:latin typeface="+mj-lt"/>
              </a:rPr>
              <a:t>from Deirdre at The Wheel (</a:t>
            </a:r>
            <a:r>
              <a:rPr lang="en-IE" u="sng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e</a:t>
            </a:r>
            <a:r>
              <a:rPr lang="en-IE" u="sng" dirty="0">
                <a:solidFill>
                  <a:schemeClr val="accent5">
                    <a:lumMod val="75000"/>
                  </a:schemeClr>
                </a:solidFill>
                <a:latin typeface="+mj-lt"/>
                <a:hlinkClick r:id="rId2"/>
              </a:rPr>
              <a:t>urop</a:t>
            </a:r>
            <a:r>
              <a:rPr lang="en-IE" u="sng" dirty="0" smtClean="0">
                <a:solidFill>
                  <a:schemeClr val="accent5">
                    <a:lumMod val="75000"/>
                  </a:schemeClr>
                </a:solidFill>
                <a:latin typeface="+mj-lt"/>
                <a:hlinkClick r:id="rId2"/>
              </a:rPr>
              <a:t>e@wheel.ie</a:t>
            </a:r>
            <a:r>
              <a:rPr lang="en-IE" dirty="0" smtClean="0">
                <a:latin typeface="+mj-lt"/>
              </a:rPr>
              <a:t>) </a:t>
            </a:r>
          </a:p>
          <a:p>
            <a:pPr lvl="0"/>
            <a:r>
              <a:rPr lang="en-IE" dirty="0" smtClean="0">
                <a:latin typeface="+mj-lt"/>
              </a:rPr>
              <a:t>Start to complete the e-form</a:t>
            </a:r>
          </a:p>
          <a:p>
            <a:pPr lvl="0"/>
            <a:r>
              <a:rPr lang="en-IE" dirty="0" smtClean="0">
                <a:latin typeface="+mj-lt"/>
              </a:rPr>
              <a:t>Use the e-form </a:t>
            </a:r>
            <a:r>
              <a:rPr lang="en-IE" dirty="0">
                <a:latin typeface="+mj-lt"/>
              </a:rPr>
              <a:t>guidelines (</a:t>
            </a:r>
            <a:r>
              <a:rPr lang="en-IE" dirty="0">
                <a:latin typeface="+mj-lt"/>
                <a:hlinkClick r:id="rId3"/>
              </a:rPr>
              <a:t>https://</a:t>
            </a:r>
            <a:r>
              <a:rPr lang="en-IE" dirty="0" smtClean="0">
                <a:latin typeface="+mj-lt"/>
                <a:hlinkClick r:id="rId3"/>
              </a:rPr>
              <a:t>eacea.ec.europa.eu/sites/eacea-site/files/proposal-submission-user-guide_version-1-ka1-jmd-2014.pdf</a:t>
            </a:r>
            <a:r>
              <a:rPr lang="en-IE" dirty="0" smtClean="0">
                <a:latin typeface="+mj-lt"/>
              </a:rPr>
              <a:t>) </a:t>
            </a:r>
          </a:p>
          <a:p>
            <a:pPr lvl="0"/>
            <a:r>
              <a:rPr lang="en-IE" dirty="0" smtClean="0">
                <a:latin typeface="+mj-lt"/>
              </a:rPr>
              <a:t>Submit the final document </a:t>
            </a:r>
            <a:r>
              <a:rPr lang="en-IE" b="1" dirty="0" smtClean="0">
                <a:solidFill>
                  <a:srgbClr val="FF0000"/>
                </a:solidFill>
                <a:latin typeface="+mj-lt"/>
              </a:rPr>
              <a:t>AT LEAST ONE WEEK </a:t>
            </a:r>
            <a:r>
              <a:rPr lang="en-IE" dirty="0" smtClean="0">
                <a:latin typeface="+mj-lt"/>
              </a:rPr>
              <a:t>before the </a:t>
            </a:r>
            <a:r>
              <a:rPr lang="en-IE" dirty="0" smtClean="0">
                <a:latin typeface="+mj-lt"/>
              </a:rPr>
              <a:t>deadline </a:t>
            </a:r>
            <a:endParaRPr lang="en-IE" dirty="0">
              <a:latin typeface="+mj-lt"/>
            </a:endParaRP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569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Support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IE" dirty="0" smtClean="0"/>
          </a:p>
          <a:p>
            <a:r>
              <a:rPr lang="en-IE" sz="3600" dirty="0">
                <a:latin typeface="+mj-lt"/>
              </a:rPr>
              <a:t>Contact The Wheel for advice </a:t>
            </a:r>
            <a:r>
              <a:rPr lang="en-IE" sz="3600" dirty="0">
                <a:hlinkClick r:id="rId2"/>
              </a:rPr>
              <a:t>Europe@wheel.ie</a:t>
            </a:r>
            <a:r>
              <a:rPr lang="en-IE" sz="3600" dirty="0"/>
              <a:t> </a:t>
            </a:r>
            <a:endParaRPr lang="en-IE" sz="3600" dirty="0" smtClean="0">
              <a:latin typeface="+mj-lt"/>
            </a:endParaRPr>
          </a:p>
          <a:p>
            <a:pPr lvl="0"/>
            <a:r>
              <a:rPr lang="en-IE" sz="3600" dirty="0" smtClean="0">
                <a:latin typeface="+mj-lt"/>
              </a:rPr>
              <a:t>Join our monthly news mailing </a:t>
            </a:r>
            <a:r>
              <a:rPr lang="en-IE" sz="3600" dirty="0">
                <a:latin typeface="+mj-lt"/>
              </a:rPr>
              <a:t>l</a:t>
            </a:r>
            <a:r>
              <a:rPr lang="en-IE" sz="3600" dirty="0" smtClean="0">
                <a:latin typeface="+mj-lt"/>
              </a:rPr>
              <a:t>ist </a:t>
            </a:r>
          </a:p>
          <a:p>
            <a:r>
              <a:rPr lang="en-IE" sz="3600" dirty="0" smtClean="0">
                <a:latin typeface="+mj-lt"/>
                <a:hlinkClick r:id="rId3"/>
              </a:rPr>
              <a:t>Find partners </a:t>
            </a:r>
            <a:endParaRPr lang="en-IE" sz="3600" dirty="0" smtClean="0">
              <a:latin typeface="+mj-lt"/>
            </a:endParaRPr>
          </a:p>
          <a:p>
            <a:r>
              <a:rPr lang="en-IE" sz="3600" dirty="0" smtClean="0">
                <a:latin typeface="+mj-lt"/>
              </a:rPr>
              <a:t>Follow </a:t>
            </a:r>
            <a:r>
              <a:rPr lang="en-IE" sz="3600" dirty="0">
                <a:latin typeface="+mj-lt"/>
              </a:rPr>
              <a:t>us on Twitter @EU4Citizens </a:t>
            </a:r>
            <a:r>
              <a:rPr lang="en-IE" sz="3600" dirty="0" smtClean="0">
                <a:latin typeface="+mj-lt"/>
              </a:rPr>
              <a:t>and </a:t>
            </a:r>
            <a:r>
              <a:rPr lang="en-IE" sz="3600" dirty="0" smtClean="0">
                <a:latin typeface="+mj-lt"/>
                <a:hlinkClick r:id="rId4"/>
              </a:rPr>
              <a:t>LinkedIn Group</a:t>
            </a:r>
            <a:endParaRPr lang="en-IE" sz="3600" dirty="0" smtClean="0">
              <a:latin typeface="+mj-lt"/>
            </a:endParaRPr>
          </a:p>
          <a:p>
            <a:pPr lvl="0"/>
            <a:r>
              <a:rPr lang="en-IE" sz="3600" dirty="0" smtClean="0">
                <a:latin typeface="+mj-lt"/>
              </a:rPr>
              <a:t>Contact The Wheel for advice </a:t>
            </a:r>
            <a:r>
              <a:rPr lang="en-IE" sz="3600" dirty="0" smtClean="0">
                <a:latin typeface="+mj-lt"/>
                <a:hlinkClick r:id="rId2"/>
              </a:rPr>
              <a:t>Europe@wheel.ie</a:t>
            </a:r>
            <a:r>
              <a:rPr lang="en-IE" sz="3600" dirty="0" smtClean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282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 smtClean="0"/>
          </a:p>
          <a:p>
            <a:pPr marL="0" indent="0" algn="ctr">
              <a:buNone/>
            </a:pPr>
            <a:r>
              <a:rPr lang="en-IE" sz="6600" b="1" dirty="0" smtClean="0">
                <a:solidFill>
                  <a:srgbClr val="FF0000"/>
                </a:solidFill>
              </a:rPr>
              <a:t>Good Luck!</a:t>
            </a:r>
          </a:p>
        </p:txBody>
      </p:sp>
    </p:spTree>
    <p:extLst>
      <p:ext uri="{BB962C8B-B14F-4D97-AF65-F5344CB8AC3E}">
        <p14:creationId xmlns:p14="http://schemas.microsoft.com/office/powerpoint/2010/main" val="39644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Learning Objectives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Explored previous experiences of </a:t>
            </a:r>
            <a:r>
              <a:rPr lang="en-IE" dirty="0" smtClean="0"/>
              <a:t>funding</a:t>
            </a:r>
            <a:endParaRPr lang="en-IE" dirty="0"/>
          </a:p>
          <a:p>
            <a:r>
              <a:rPr lang="en-IE" dirty="0"/>
              <a:t>Familiarised themselves with the application process for Europe for Citizens</a:t>
            </a:r>
          </a:p>
          <a:p>
            <a:r>
              <a:rPr lang="en-IE" dirty="0"/>
              <a:t>O</a:t>
            </a:r>
            <a:r>
              <a:rPr lang="en-IE" dirty="0" smtClean="0"/>
              <a:t>rganised </a:t>
            </a:r>
            <a:r>
              <a:rPr lang="en-IE" dirty="0"/>
              <a:t>their thoughts to answer </a:t>
            </a:r>
            <a:r>
              <a:rPr lang="en-IE" dirty="0" smtClean="0"/>
              <a:t>questions on the application</a:t>
            </a:r>
            <a:endParaRPr lang="en-IE" dirty="0"/>
          </a:p>
          <a:p>
            <a:r>
              <a:rPr lang="en-IE" dirty="0"/>
              <a:t>Increased their capacity to prepare a winning proposal. </a:t>
            </a:r>
          </a:p>
          <a:p>
            <a:endParaRPr lang="en-IE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Exercise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 smtClean="0"/>
              <a:t>Stand along the line…</a:t>
            </a:r>
          </a:p>
          <a:p>
            <a:pPr marL="0" indent="0">
              <a:buNone/>
            </a:pPr>
            <a:endParaRPr lang="en-IE" dirty="0"/>
          </a:p>
          <a:p>
            <a:pPr marL="0" indent="0" algn="ctr">
              <a:buNone/>
            </a:pPr>
            <a:endParaRPr lang="en-IE" sz="32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IE" sz="32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IE" sz="3200" b="1" dirty="0" smtClean="0">
                <a:solidFill>
                  <a:srgbClr val="7030A0"/>
                </a:solidFill>
              </a:rPr>
              <a:t>What feelings do you have about funding applications!!?</a:t>
            </a:r>
            <a:endParaRPr lang="en-IE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9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EU Funding – What is it about?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Nearly all EU funding is allocated through funding programmes, connected to the EC’s policy framework ‘Europe 2020’</a:t>
            </a:r>
          </a:p>
          <a:p>
            <a:r>
              <a:rPr lang="en-IE" dirty="0" smtClean="0"/>
              <a:t>Very little ‘loose money’ for core costs </a:t>
            </a:r>
          </a:p>
          <a:p>
            <a:r>
              <a:rPr lang="en-IE" dirty="0" smtClean="0"/>
              <a:t>Competitive selection – ‘call for proposals’</a:t>
            </a:r>
          </a:p>
          <a:p>
            <a:r>
              <a:rPr lang="en-IE" dirty="0" smtClean="0"/>
              <a:t>Must create your own ‘project’ and propose it.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381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Europe 2020 – The EU Policy Framework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altLang="en-US" sz="2400" b="1" dirty="0"/>
              <a:t>Employment </a:t>
            </a:r>
            <a:r>
              <a:rPr lang="en-GB" altLang="en-US" sz="2400" dirty="0"/>
              <a:t>- 75% of the 20-64 year-olds to be employed</a:t>
            </a:r>
            <a:endParaRPr lang="en-IE" altLang="en-US" sz="2400" dirty="0"/>
          </a:p>
          <a:p>
            <a:pPr marL="0" indent="0">
              <a:buNone/>
            </a:pPr>
            <a:r>
              <a:rPr lang="en-GB" altLang="en-US" sz="2400" b="1" dirty="0"/>
              <a:t>Research and Development </a:t>
            </a:r>
            <a:r>
              <a:rPr lang="en-GB" altLang="en-US" sz="2400" dirty="0"/>
              <a:t>- 3% of the EU's GDP to be invested in R&amp;D</a:t>
            </a:r>
            <a:endParaRPr lang="en-IE" altLang="en-US" sz="2400" dirty="0"/>
          </a:p>
          <a:p>
            <a:pPr marL="0" indent="0">
              <a:buNone/>
            </a:pPr>
            <a:r>
              <a:rPr lang="en-GB" altLang="en-US" sz="2400" b="1" dirty="0"/>
              <a:t>Climate change and energy sustainabili</a:t>
            </a:r>
            <a:r>
              <a:rPr lang="en-GB" altLang="en-US" sz="2400" dirty="0"/>
              <a:t>ty </a:t>
            </a:r>
            <a:endParaRPr lang="en-IE" altLang="en-US" sz="2400" dirty="0"/>
          </a:p>
          <a:p>
            <a:pPr lvl="1"/>
            <a:r>
              <a:rPr lang="en-GB" altLang="en-US" dirty="0" smtClean="0"/>
              <a:t>Greenhouse </a:t>
            </a:r>
            <a:r>
              <a:rPr lang="en-GB" altLang="en-US" dirty="0"/>
              <a:t>gas emissions 20% lower than 1990, 20% of energy from renewables, 20% increase in energy efficiency </a:t>
            </a:r>
            <a:endParaRPr lang="en-IE" altLang="en-US" dirty="0"/>
          </a:p>
          <a:p>
            <a:pPr marL="0" indent="0">
              <a:buNone/>
            </a:pPr>
            <a:r>
              <a:rPr lang="en-GB" altLang="en-US" sz="2400" b="1" dirty="0"/>
              <a:t>Education </a:t>
            </a:r>
            <a:endParaRPr lang="en-IE" altLang="en-US" sz="2400" b="1" dirty="0"/>
          </a:p>
          <a:p>
            <a:pPr lvl="1"/>
            <a:r>
              <a:rPr lang="en-GB" altLang="en-US" dirty="0"/>
              <a:t>R</a:t>
            </a:r>
            <a:r>
              <a:rPr lang="en-GB" altLang="en-US" dirty="0" smtClean="0"/>
              <a:t>educing </a:t>
            </a:r>
            <a:r>
              <a:rPr lang="en-GB" altLang="en-US" dirty="0"/>
              <a:t>the rates of early school leaving below 10% </a:t>
            </a:r>
            <a:endParaRPr lang="en-IE" altLang="en-US" dirty="0"/>
          </a:p>
          <a:p>
            <a:pPr lvl="1"/>
            <a:r>
              <a:rPr lang="en-GB" altLang="en-US" dirty="0" smtClean="0"/>
              <a:t>At </a:t>
            </a:r>
            <a:r>
              <a:rPr lang="en-GB" altLang="en-US" dirty="0"/>
              <a:t>least 40% completing third level education </a:t>
            </a:r>
            <a:endParaRPr lang="en-IE" altLang="en-US" dirty="0"/>
          </a:p>
          <a:p>
            <a:pPr marL="0" indent="0">
              <a:buNone/>
            </a:pPr>
            <a:r>
              <a:rPr lang="en-GB" altLang="en-US" sz="2400" b="1" dirty="0"/>
              <a:t>Poverty and social exclusion </a:t>
            </a:r>
            <a:endParaRPr lang="en-IE" altLang="en-US" sz="2400" b="1" dirty="0"/>
          </a:p>
          <a:p>
            <a:pPr lvl="1"/>
            <a:r>
              <a:rPr lang="en-GB" altLang="en-US" dirty="0" smtClean="0"/>
              <a:t>At </a:t>
            </a:r>
            <a:r>
              <a:rPr lang="en-GB" altLang="en-US" dirty="0"/>
              <a:t>least 20 million fewer people in or at risk of poverty and social exclusion. 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199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grpSp>
        <p:nvGrpSpPr>
          <p:cNvPr id="4" name="Group 3"/>
          <p:cNvGrpSpPr/>
          <p:nvPr/>
        </p:nvGrpSpPr>
        <p:grpSpPr>
          <a:xfrm>
            <a:off x="2023104" y="785489"/>
            <a:ext cx="7648930" cy="5391474"/>
            <a:chOff x="698436" y="1052736"/>
            <a:chExt cx="7129463" cy="4968875"/>
          </a:xfrm>
        </p:grpSpPr>
        <p:sp>
          <p:nvSpPr>
            <p:cNvPr id="5" name="Oval 4"/>
            <p:cNvSpPr/>
            <p:nvPr/>
          </p:nvSpPr>
          <p:spPr>
            <a:xfrm>
              <a:off x="698436" y="1052736"/>
              <a:ext cx="7129463" cy="4968875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400142" y="1268760"/>
              <a:ext cx="339599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GB" sz="2800" dirty="0">
                  <a:solidFill>
                    <a:prstClr val="white"/>
                  </a:solidFill>
                  <a:hlinkClick r:id="rId2"/>
                </a:rPr>
                <a:t>Europe 2020 Strategy </a:t>
              </a:r>
              <a:endParaRPr lang="en-GB" sz="2800" dirty="0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1375689" y="1785622"/>
              <a:ext cx="6408738" cy="392112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56284" y="2241738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b="1" dirty="0" smtClean="0">
                  <a:solidFill>
                    <a:schemeClr val="bg1"/>
                  </a:solidFill>
                  <a:hlinkClick r:id="rId3"/>
                </a:rPr>
                <a:t>DG XX: YY </a:t>
              </a:r>
              <a:r>
                <a:rPr lang="en-GB" b="1" dirty="0">
                  <a:solidFill>
                    <a:schemeClr val="bg1"/>
                  </a:solidFill>
                  <a:hlinkClick r:id="rId3"/>
                </a:rPr>
                <a:t>Programme 2014-2020</a:t>
              </a:r>
              <a:endPara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275856" y="2888069"/>
              <a:ext cx="4464050" cy="23050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43081" y="3423776"/>
              <a:ext cx="3536503" cy="3403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dirty="0"/>
                <a:t>Work </a:t>
              </a:r>
              <a:r>
                <a:rPr lang="en-GB" dirty="0" smtClean="0"/>
                <a:t>Programme/Priorities </a:t>
              </a:r>
              <a:r>
                <a:rPr lang="en-GB" dirty="0"/>
                <a:t>&amp; </a:t>
              </a:r>
              <a:r>
                <a:rPr lang="en-GB" dirty="0" smtClean="0"/>
                <a:t>Annexes</a:t>
              </a:r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500166" y="3869035"/>
              <a:ext cx="2096170" cy="10001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dirty="0" smtClean="0"/>
                <a:t>Call for Proposals &amp; Annexes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7429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1730</Words>
  <Application>Microsoft Office PowerPoint</Application>
  <PresentationFormat>Widescreen</PresentationFormat>
  <Paragraphs>373</Paragraphs>
  <Slides>44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Arial</vt:lpstr>
      <vt:lpstr>Calibri</vt:lpstr>
      <vt:lpstr>Calibri Light</vt:lpstr>
      <vt:lpstr>Helvetica Neue Light</vt:lpstr>
      <vt:lpstr>Times New Roman</vt:lpstr>
      <vt:lpstr>Wingdings</vt:lpstr>
      <vt:lpstr>Office Theme</vt:lpstr>
      <vt:lpstr>EU Funding Application Workshop</vt:lpstr>
      <vt:lpstr>Welcome!</vt:lpstr>
      <vt:lpstr>PowerPoint Presentation</vt:lpstr>
      <vt:lpstr>Workshop Outline</vt:lpstr>
      <vt:lpstr>Learning Objectives</vt:lpstr>
      <vt:lpstr>Exercise</vt:lpstr>
      <vt:lpstr>EU Funding – What is it about? </vt:lpstr>
      <vt:lpstr>Europe 2020 – The EU Policy Framework</vt:lpstr>
      <vt:lpstr>PowerPoint Presentation</vt:lpstr>
      <vt:lpstr>For Example:  Europe for Citizens</vt:lpstr>
      <vt:lpstr>PowerPoint Presentation</vt:lpstr>
      <vt:lpstr>Formulate a Town Twinning Project </vt:lpstr>
      <vt:lpstr>Keys to Success</vt:lpstr>
      <vt:lpstr>You applied but were unsuccessful….? </vt:lpstr>
      <vt:lpstr>Europe for Citizens – Town Twinning </vt:lpstr>
      <vt:lpstr>Evaluation and Selection – Reading the Programme Guide </vt:lpstr>
      <vt:lpstr>Brainstorm</vt:lpstr>
      <vt:lpstr>Europe for Citizens – Key Words! </vt:lpstr>
      <vt:lpstr>General Features of the Programme</vt:lpstr>
      <vt:lpstr>Europe for Citizens Programme – Priorities 2017</vt:lpstr>
      <vt:lpstr>Programme Priorities for 2017 </vt:lpstr>
      <vt:lpstr>1) Commemorations of historical turning points in recent European history</vt:lpstr>
      <vt:lpstr>Town Twinning Projects</vt:lpstr>
      <vt:lpstr>Who can receive funding? </vt:lpstr>
      <vt:lpstr>Eligible Costs </vt:lpstr>
      <vt:lpstr>Lump Sum</vt:lpstr>
      <vt:lpstr>Lump Sum Calculation </vt:lpstr>
      <vt:lpstr>Distribution of funding </vt:lpstr>
      <vt:lpstr>Award Criteria – Evaluation of the Application Form </vt:lpstr>
      <vt:lpstr>Inniscarra-Plougenven Town Twinning</vt:lpstr>
      <vt:lpstr>Inniscarra-Plougenven Town Twinning</vt:lpstr>
      <vt:lpstr>Sean Counihan – Killarney Town Twinning</vt:lpstr>
      <vt:lpstr>PowerPoint Presentation</vt:lpstr>
      <vt:lpstr>Application Form </vt:lpstr>
      <vt:lpstr>Group Exercise</vt:lpstr>
      <vt:lpstr>Questions </vt:lpstr>
      <vt:lpstr>Questions…</vt:lpstr>
      <vt:lpstr>Questions…</vt:lpstr>
      <vt:lpstr>Group Work</vt:lpstr>
      <vt:lpstr>Application Deadlines 2017</vt:lpstr>
      <vt:lpstr>How to Apply </vt:lpstr>
      <vt:lpstr>How to Apply  </vt:lpstr>
      <vt:lpstr>Support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Gert Ackermann</dc:creator>
  <cp:lastModifiedBy>Deirdre Finlay</cp:lastModifiedBy>
  <cp:revision>186</cp:revision>
  <cp:lastPrinted>2017-01-24T11:45:41Z</cp:lastPrinted>
  <dcterms:created xsi:type="dcterms:W3CDTF">2016-02-18T15:20:57Z</dcterms:created>
  <dcterms:modified xsi:type="dcterms:W3CDTF">2017-01-25T16:55:19Z</dcterms:modified>
</cp:coreProperties>
</file>